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Roboto Mono Medium"/>
      <p:regular r:id="rId27"/>
      <p:bold r:id="rId28"/>
      <p:italic r:id="rId29"/>
      <p:boldItalic r:id="rId30"/>
    </p:embeddedFont>
    <p:embeddedFont>
      <p:font typeface="Inter Light"/>
      <p:regular r:id="rId31"/>
      <p:bold r:id="rId32"/>
      <p:italic r:id="rId33"/>
      <p:boldItalic r:id="rId34"/>
    </p:embeddedFont>
    <p:embeddedFont>
      <p:font typeface="Inter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y5YaMQK89kpaai+3LBmTf3cNl5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Anonymous"/>
  <p:cmAuthor clrIdx="1" id="1" initials="" lastIdx="2" name="Ashwanth Sai Pottassery Sivaprasad"/>
  <p:cmAuthor clrIdx="2" id="2" initials="" lastIdx="2" name="Finnegan Tolmie"/>
  <p:cmAuthor clrIdx="3" id="3" initials="" lastIdx="1" name="Yarra Masad"/>
  <p:cmAuthor clrIdx="4" id="4" initials="" lastIdx="1" name="Chris Aust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B9D5B5-BE80-4BF7-9E41-25D2AC1BDC46}">
  <a:tblStyle styleId="{B1B9D5B5-BE80-4BF7-9E41-25D2AC1BDC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7C3BCB-9F9E-44F2-BFCE-5D07E8F1EF0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4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MonoMedium-bold.fntdata"/><Relationship Id="rId27" Type="http://schemas.openxmlformats.org/officeDocument/2006/relationships/font" Target="fonts/RobotoMono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Light-regular.fntdata"/><Relationship Id="rId30" Type="http://schemas.openxmlformats.org/officeDocument/2006/relationships/font" Target="fonts/RobotoMon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InterLight-italic.fntdata"/><Relationship Id="rId10" Type="http://schemas.openxmlformats.org/officeDocument/2006/relationships/slide" Target="slides/slide4.xml"/><Relationship Id="rId32" Type="http://schemas.openxmlformats.org/officeDocument/2006/relationships/font" Target="fonts/InterLight-bold.fntdata"/><Relationship Id="rId13" Type="http://schemas.openxmlformats.org/officeDocument/2006/relationships/slide" Target="slides/slide7.xml"/><Relationship Id="rId35" Type="http://schemas.openxmlformats.org/officeDocument/2006/relationships/font" Target="fonts/Inter-regular.fntdata"/><Relationship Id="rId12" Type="http://schemas.openxmlformats.org/officeDocument/2006/relationships/slide" Target="slides/slide6.xml"/><Relationship Id="rId34" Type="http://schemas.openxmlformats.org/officeDocument/2006/relationships/font" Target="fonts/Inter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Inter-italic.fntdata"/><Relationship Id="rId14" Type="http://schemas.openxmlformats.org/officeDocument/2006/relationships/slide" Target="slides/slide8.xml"/><Relationship Id="rId36" Type="http://schemas.openxmlformats.org/officeDocument/2006/relationships/font" Target="fonts/Inter-bold.fntdata"/><Relationship Id="rId17" Type="http://schemas.openxmlformats.org/officeDocument/2006/relationships/slide" Target="slides/slide11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0.xml"/><Relationship Id="rId38" Type="http://schemas.openxmlformats.org/officeDocument/2006/relationships/font" Target="fonts/Inter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02T07:43:55.432">
    <p:pos x="6000" y="0"/>
    <p:text>are we trying to teach people what testing is with this slide? Also what is happening with the GIF? it's going too fast. Do we need this slide?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kXmiWsM"/>
      </p:ext>
    </p:extLst>
  </p:cm>
  <p:cm authorId="0" idx="2" dt="2022-11-30T04:48:14.814">
    <p:pos x="6000" y="0"/>
    <p:text>Can we make these static images instead of a GIF? and quickly run through it as the topic itself is not lengthy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kXmiWt0"/>
      </p:ext>
    </p:extLst>
  </p:cm>
  <p:cm authorId="1" idx="1" dt="2022-12-02T07:43:31.393">
    <p:pos x="6000" y="0"/>
    <p:text>_Marked as resolved_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lkSVgfM"/>
      </p:ext>
    </p:extLst>
  </p:cm>
  <p:cm authorId="1" idx="2" dt="2022-12-02T07:43:55.432">
    <p:pos x="6000" y="0"/>
    <p:text>_Re-opened_
Dashbaord removed as requested
Made more concise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lkSVgfQ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11-30T05:43:24.164">
    <p:pos x="6000" y="0"/>
    <p:text>can we please make sure text is centralised equally to all flows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kXmiWsY"/>
      </p:ext>
    </p:extLst>
  </p:cm>
  <p:cm authorId="0" idx="4" dt="2022-11-30T04:53:24.880">
    <p:pos x="6000" y="0"/>
    <p:text>Much better, cheers</p:text>
    <p:extLst>
      <p:ext uri="{C676402C-5697-4E1C-873F-D02D1690AC5C}">
        <p15:threadingInfo timeZoneBias="0">
          <p15:parentCm authorId="0" idx="3"/>
        </p15:threadingInfo>
      </p:ext>
      <p:ext uri="http://customooxmlschemas.google.com/">
        <go:slidesCustomData xmlns:go="http://customooxmlschemas.google.com/" commentPostId="AAAAkXmiWt8"/>
      </p:ext>
    </p:extLst>
  </p:cm>
  <p:cm authorId="2" idx="1" dt="2022-11-30T04:53:50.162">
    <p:pos x="6000" y="0"/>
    <p:text>thoughts on the different colored flows to show triggers and outputs?</p:text>
    <p:extLst>
      <p:ext uri="{C676402C-5697-4E1C-873F-D02D1690AC5C}">
        <p15:threadingInfo timeZoneBias="0">
          <p15:parentCm authorId="0" idx="3"/>
        </p15:threadingInfo>
      </p:ext>
      <p:ext uri="http://customooxmlschemas.google.com/">
        <go:slidesCustomData xmlns:go="http://customooxmlschemas.google.com/" commentPostId="AAAAkXmiWuE"/>
      </p:ext>
    </p:extLst>
  </p:cm>
  <p:cm authorId="0" idx="5" dt="2022-11-30T04:55:01.486">
    <p:pos x="6000" y="0"/>
    <p:text>Feel like it's easier to follow this way, but we will wait forthe feedback from the mentors</p:text>
    <p:extLst>
      <p:ext uri="{C676402C-5697-4E1C-873F-D02D1690AC5C}">
        <p15:threadingInfo timeZoneBias="0">
          <p15:parentCm authorId="0" idx="3"/>
        </p15:threadingInfo>
      </p:ext>
      <p:ext uri="http://customooxmlschemas.google.com/">
        <go:slidesCustomData xmlns:go="http://customooxmlschemas.google.com/" commentPostId="AAAAkXmiWuM"/>
      </p:ext>
    </p:extLst>
  </p:cm>
  <p:cm authorId="2" idx="2" dt="2022-11-30T05:43:24.164">
    <p:pos x="6000" y="0"/>
    <p:text>legend added</p:text>
    <p:extLst>
      <p:ext uri="{C676402C-5697-4E1C-873F-D02D1690AC5C}">
        <p15:threadingInfo timeZoneBias="0">
          <p15:parentCm authorId="0" idx="3"/>
        </p15:threadingInfo>
      </p:ext>
      <p:ext uri="http://customooxmlschemas.google.com/">
        <go:slidesCustomData xmlns:go="http://customooxmlschemas.google.com/" commentPostId="AAAAkXmiWuY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1" dt="2022-11-30T05:49:05.632">
    <p:pos x="384" y="185"/>
    <p:text>Chris to include real world cases discussion in this section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kXmiWuc"/>
      </p:ext>
    </p:extLst>
  </p:cm>
  <p:cm authorId="4" idx="1" dt="2022-12-04T07:43:30.924">
    <p:pos x="1589" y="2339"/>
    <p:text>How are these for a couple of real-world examples?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lF0wPO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A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fa5148be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5fa5148be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5fa5148be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A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614e3ca6c3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614e3ca6c3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/>
              <a:t>Ppt styles, formatting </a:t>
            </a:r>
            <a:endParaRPr/>
          </a:p>
        </p:txBody>
      </p:sp>
      <p:sp>
        <p:nvSpPr>
          <p:cNvPr id="551" name="Google Shape;551;g1614e3ca6c3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a52a0f82e1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1a52a0f82e1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1a52a0f82e1_2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ae23e9191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ae23e9191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/>
              <a:t>How fast?</a:t>
            </a:r>
            <a:endParaRPr/>
          </a:p>
        </p:txBody>
      </p:sp>
      <p:sp>
        <p:nvSpPr>
          <p:cNvPr id="579" name="Google Shape;579;g1ae23e9191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61f2f1d0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161f2f1d0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/>
              <a:t>Formatting- icons not same sized, fix line colours, words and lines </a:t>
            </a:r>
            <a:endParaRPr/>
          </a:p>
        </p:txBody>
      </p:sp>
      <p:sp>
        <p:nvSpPr>
          <p:cNvPr id="627" name="Google Shape;627;g161f2f1d0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5fa5148be4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15fa5148be4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15fa5148be4_0_3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9b345a3754_4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19b345a3754_4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/>
              <a:t>Live demo, make demo backup vid</a:t>
            </a:r>
            <a:endParaRPr/>
          </a:p>
        </p:txBody>
      </p:sp>
      <p:sp>
        <p:nvSpPr>
          <p:cNvPr id="655" name="Google Shape;655;g19b345a3754_4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9b345a3754_4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19b345a3754_4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19b345a3754_4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9b345a3754_4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19b345a3754_4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g19b345a3754_4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9b345a3754_4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19b345a3754_4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613742e0e1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1613742e0e1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/>
              <a:t>Vis -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add different metrics for heatmap (like heatmap of injuries or deaths, in addition to incidents)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Incorporate gun data into summary page/create a new page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g1613742e0e1_2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A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A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614e3ca6c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1614e3ca6c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fa5148be4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5fa5148be4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15fa5148be4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fa5148be4_0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5fa5148be4_0_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15fa5148be4_0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a52a0f82e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a52a0f82e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1a52a0f82e1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9a7411749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9a7411749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/>
              <a:t>Is this one of the 3 options?</a:t>
            </a:r>
            <a:endParaRPr/>
          </a:p>
        </p:txBody>
      </p:sp>
      <p:sp>
        <p:nvSpPr>
          <p:cNvPr id="524" name="Google Shape;524;g19a74117490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gif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wide" showMasterSp="0">
  <p:cSld name="Approved question w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6"/>
          <p:cNvGrpSpPr/>
          <p:nvPr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21" name="Google Shape;21;p16"/>
            <p:cNvSpPr/>
            <p:nvPr/>
          </p:nvSpPr>
          <p:spPr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>
              <a:off x="498115" y="6181188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" name="Google Shape;25;p16"/>
            <p:cNvSpPr/>
            <p:nvPr/>
          </p:nvSpPr>
          <p:spPr>
            <a:xfrm>
              <a:off x="609713" y="6174213"/>
              <a:ext cx="78468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>
              <a:off x="705618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>
              <a:off x="857320" y="6174213"/>
              <a:ext cx="83698" cy="139497"/>
            </a:xfrm>
            <a:custGeom>
              <a:rect b="b" l="l" r="r" t="t"/>
              <a:pathLst>
                <a:path extrusionOk="0" h="55" w="33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>
              <a:off x="95671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>
              <a:off x="1050873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111887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1" name="Google Shape;31;p16"/>
            <p:cNvSpPr/>
            <p:nvPr/>
          </p:nvSpPr>
          <p:spPr>
            <a:xfrm>
              <a:off x="1190370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2" name="Google Shape;32;p16"/>
            <p:cNvSpPr/>
            <p:nvPr/>
          </p:nvSpPr>
          <p:spPr>
            <a:xfrm>
              <a:off x="1294993" y="6212575"/>
              <a:ext cx="55799" cy="99391"/>
            </a:xfrm>
            <a:custGeom>
              <a:rect b="b" l="l" r="r" t="t"/>
              <a:pathLst>
                <a:path extrusionOk="0" h="39" w="22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3" name="Google Shape;33;p16"/>
            <p:cNvSpPr/>
            <p:nvPr/>
          </p:nvSpPr>
          <p:spPr>
            <a:xfrm>
              <a:off x="140659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>
              <a:off x="1485058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>
              <a:off x="158270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>
              <a:off x="1730922" y="6212575"/>
              <a:ext cx="80211" cy="134265"/>
            </a:xfrm>
            <a:custGeom>
              <a:rect b="b" l="l" r="r" t="t"/>
              <a:pathLst>
                <a:path extrusionOk="0" h="53" w="32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7" name="Google Shape;37;p16"/>
            <p:cNvSpPr/>
            <p:nvPr/>
          </p:nvSpPr>
          <p:spPr>
            <a:xfrm>
              <a:off x="1835545" y="6212575"/>
              <a:ext cx="78468" cy="101135"/>
            </a:xfrm>
            <a:custGeom>
              <a:rect b="b" l="l" r="r" t="t"/>
              <a:pathLst>
                <a:path extrusionOk="0" h="40" w="31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8" name="Google Shape;38;p16"/>
            <p:cNvSpPr/>
            <p:nvPr/>
          </p:nvSpPr>
          <p:spPr>
            <a:xfrm>
              <a:off x="193493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9" name="Google Shape;39;p16"/>
            <p:cNvSpPr/>
            <p:nvPr/>
          </p:nvSpPr>
          <p:spPr>
            <a:xfrm>
              <a:off x="2030841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>
              <a:off x="211802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>
              <a:off x="2194750" y="6175958"/>
              <a:ext cx="24412" cy="136010"/>
            </a:xfrm>
            <a:custGeom>
              <a:rect b="b" l="l" r="r" t="t"/>
              <a:pathLst>
                <a:path extrusionOk="0" h="53" w="10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2236599" y="6212575"/>
              <a:ext cx="87186" cy="101135"/>
            </a:xfrm>
            <a:custGeom>
              <a:rect b="b" l="l" r="r" t="t"/>
              <a:pathLst>
                <a:path extrusionOk="0" h="40" w="34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2344710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2445845" y="6284068"/>
              <a:ext cx="31387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>
              <a:off x="2540006" y="6181188"/>
              <a:ext cx="97648" cy="130778"/>
            </a:xfrm>
            <a:custGeom>
              <a:rect b="b" l="l" r="r" t="t"/>
              <a:pathLst>
                <a:path extrusionOk="0" h="75" w="56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6" name="Google Shape;46;p16"/>
            <p:cNvSpPr/>
            <p:nvPr/>
          </p:nvSpPr>
          <p:spPr>
            <a:xfrm>
              <a:off x="2651603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7" name="Google Shape;47;p16"/>
            <p:cNvSpPr/>
            <p:nvPr/>
          </p:nvSpPr>
          <p:spPr>
            <a:xfrm>
              <a:off x="2750996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8" name="Google Shape;48;p16"/>
            <p:cNvSpPr/>
            <p:nvPr/>
          </p:nvSpPr>
          <p:spPr>
            <a:xfrm>
              <a:off x="2902698" y="6174213"/>
              <a:ext cx="80211" cy="139497"/>
            </a:xfrm>
            <a:custGeom>
              <a:rect b="b" l="l" r="r" t="t"/>
              <a:pathLst>
                <a:path extrusionOk="0" h="55" w="32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9" name="Google Shape;49;p16"/>
            <p:cNvSpPr/>
            <p:nvPr/>
          </p:nvSpPr>
          <p:spPr>
            <a:xfrm>
              <a:off x="299860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0" name="Google Shape;50;p16"/>
            <p:cNvSpPr/>
            <p:nvPr/>
          </p:nvSpPr>
          <p:spPr>
            <a:xfrm>
              <a:off x="309625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1" name="Google Shape;51;p16"/>
            <p:cNvSpPr/>
            <p:nvPr/>
          </p:nvSpPr>
          <p:spPr>
            <a:xfrm>
              <a:off x="3164256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32340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3" name="Google Shape;53;p16"/>
            <p:cNvSpPr/>
            <p:nvPr/>
          </p:nvSpPr>
          <p:spPr>
            <a:xfrm>
              <a:off x="3336884" y="6212575"/>
              <a:ext cx="59286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4" name="Google Shape;54;p16"/>
            <p:cNvSpPr/>
            <p:nvPr/>
          </p:nvSpPr>
          <p:spPr>
            <a:xfrm>
              <a:off x="3451969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5" name="Google Shape;55;p16"/>
            <p:cNvSpPr/>
            <p:nvPr/>
          </p:nvSpPr>
          <p:spPr>
            <a:xfrm>
              <a:off x="3530436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362808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7" name="Google Shape;57;p16"/>
            <p:cNvSpPr/>
            <p:nvPr/>
          </p:nvSpPr>
          <p:spPr>
            <a:xfrm>
              <a:off x="3772813" y="6212575"/>
              <a:ext cx="81955" cy="101135"/>
            </a:xfrm>
            <a:custGeom>
              <a:rect b="b" l="l" r="r" t="t"/>
              <a:pathLst>
                <a:path extrusionOk="0" h="40" w="32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8" name="Google Shape;58;p16"/>
            <p:cNvSpPr/>
            <p:nvPr/>
          </p:nvSpPr>
          <p:spPr>
            <a:xfrm>
              <a:off x="3877436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9" name="Google Shape;59;p16"/>
            <p:cNvSpPr/>
            <p:nvPr/>
          </p:nvSpPr>
          <p:spPr>
            <a:xfrm>
              <a:off x="3975084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0" name="Google Shape;60;p16"/>
            <p:cNvSpPr/>
            <p:nvPr/>
          </p:nvSpPr>
          <p:spPr>
            <a:xfrm>
              <a:off x="4058782" y="6212575"/>
              <a:ext cx="122060" cy="99391"/>
            </a:xfrm>
            <a:custGeom>
              <a:rect b="b" l="l" r="r" t="t"/>
              <a:pathLst>
                <a:path extrusionOk="0" h="57" w="70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1" name="Google Shape;61;p16"/>
            <p:cNvSpPr/>
            <p:nvPr/>
          </p:nvSpPr>
          <p:spPr>
            <a:xfrm>
              <a:off x="41913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4295927" y="6212575"/>
              <a:ext cx="57543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4346494" y="6284068"/>
              <a:ext cx="29644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498115" y="6388691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609713" y="6383459"/>
              <a:ext cx="78468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705618" y="6418333"/>
              <a:ext cx="85443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857320" y="6383459"/>
              <a:ext cx="83698" cy="137753"/>
            </a:xfrm>
            <a:custGeom>
              <a:rect b="b" l="l" r="r" t="t"/>
              <a:pathLst>
                <a:path extrusionOk="0" h="54" w="33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956713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1050873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1118877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1190370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1294993" y="6418333"/>
              <a:ext cx="55799" cy="101135"/>
            </a:xfrm>
            <a:custGeom>
              <a:rect b="b" l="l" r="r" t="t"/>
              <a:pathLst>
                <a:path extrusionOk="0" h="39" w="22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1406591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1485058" y="6383459"/>
              <a:ext cx="80211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1582706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727435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1859957" y="6418333"/>
              <a:ext cx="87186" cy="102879"/>
            </a:xfrm>
            <a:custGeom>
              <a:rect b="b" l="l" r="r" t="t"/>
              <a:pathLst>
                <a:path extrusionOk="0" h="40" w="34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1968067" y="6418333"/>
              <a:ext cx="57543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2043046" y="6383459"/>
              <a:ext cx="19181" cy="136010"/>
            </a:xfrm>
            <a:custGeom>
              <a:rect b="b" l="l" r="r" t="t"/>
              <a:pathLst>
                <a:path extrusionOk="0" h="78" w="11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2084896" y="6383459"/>
              <a:ext cx="80211" cy="137753"/>
            </a:xfrm>
            <a:custGeom>
              <a:rect b="b" l="l" r="r" t="t"/>
              <a:pathLst>
                <a:path extrusionOk="0" h="54" w="32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2229624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2362147" y="6418333"/>
              <a:ext cx="88930" cy="102879"/>
            </a:xfrm>
            <a:custGeom>
              <a:rect b="b" l="l" r="r" t="t"/>
              <a:pathLst>
                <a:path extrusionOk="0" h="40" w="35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2468514" y="6418333"/>
              <a:ext cx="59286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2545237" y="6383459"/>
              <a:ext cx="76723" cy="136010"/>
            </a:xfrm>
            <a:custGeom>
              <a:rect b="b" l="l" r="r" t="t"/>
              <a:pathLst>
                <a:path extrusionOk="0" h="78" w="44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2628936" y="6418333"/>
              <a:ext cx="74980" cy="102879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2723096" y="6489826"/>
              <a:ext cx="27899" cy="31387"/>
            </a:xfrm>
            <a:custGeom>
              <a:rect b="b" l="l" r="r" t="t"/>
              <a:pathLst>
                <a:path extrusionOk="0" h="12" w="11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87" name="Google Shape;87;p16"/>
          <p:cNvSpPr txBox="1"/>
          <p:nvPr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None/>
              <a:defRPr sz="1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rgbClr val="5B5B6E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>
                <a:solidFill>
                  <a:srgbClr val="8C8C8E"/>
                </a:solidFill>
              </a:defRPr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>
                <a:solidFill>
                  <a:srgbClr val="8C8C8E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>
                <a:solidFill>
                  <a:srgbClr val="8C8C8E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sp>
        <p:nvSpPr>
          <p:cNvPr id="89" name="Google Shape;89;p16"/>
          <p:cNvSpPr/>
          <p:nvPr/>
        </p:nvSpPr>
        <p:spPr>
          <a:xfrm>
            <a:off x="489112" y="723658"/>
            <a:ext cx="5677988" cy="3452894"/>
          </a:xfrm>
          <a:custGeom>
            <a:rect b="b" l="l" r="r" t="t"/>
            <a:pathLst>
              <a:path extrusionOk="0" h="3452894" w="5680945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t/>
            </a:r>
            <a:endParaRPr b="0" i="0" sz="1799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489112" y="4021756"/>
            <a:ext cx="151568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t/>
            </a:r>
            <a:endParaRPr b="0" i="0" sz="1799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774294" y="4021756"/>
            <a:ext cx="151568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t/>
            </a:r>
            <a:endParaRPr b="0" i="0" sz="1799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1059359" y="4021756"/>
            <a:ext cx="151568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t/>
            </a:r>
            <a:endParaRPr b="0" i="0" sz="1799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94" name="Google Shape;94;p16"/>
            <p:cNvSpPr/>
            <p:nvPr/>
          </p:nvSpPr>
          <p:spPr>
            <a:xfrm>
              <a:off x="6529" y="3125"/>
              <a:ext cx="619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432" y="5864716"/>
            <a:ext cx="1180485" cy="5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tall" showMasterSp="0">
  <p:cSld name="Approved question tall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11" y="869577"/>
            <a:ext cx="4845500" cy="393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5"/>
          <p:cNvGrpSpPr/>
          <p:nvPr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44" name="Google Shape;144;p15"/>
            <p:cNvSpPr/>
            <p:nvPr/>
          </p:nvSpPr>
          <p:spPr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98115" y="6181188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609713" y="6174213"/>
              <a:ext cx="78468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05618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857320" y="6174213"/>
              <a:ext cx="83698" cy="139497"/>
            </a:xfrm>
            <a:custGeom>
              <a:rect b="b" l="l" r="r" t="t"/>
              <a:pathLst>
                <a:path extrusionOk="0" h="55" w="33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95671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050873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11887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190370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294993" y="6212575"/>
              <a:ext cx="55799" cy="99391"/>
            </a:xfrm>
            <a:custGeom>
              <a:rect b="b" l="l" r="r" t="t"/>
              <a:pathLst>
                <a:path extrusionOk="0" h="39" w="22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40659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85058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58270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730922" y="6212575"/>
              <a:ext cx="80211" cy="134265"/>
            </a:xfrm>
            <a:custGeom>
              <a:rect b="b" l="l" r="r" t="t"/>
              <a:pathLst>
                <a:path extrusionOk="0" h="53" w="32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835545" y="6212575"/>
              <a:ext cx="78468" cy="101135"/>
            </a:xfrm>
            <a:custGeom>
              <a:rect b="b" l="l" r="r" t="t"/>
              <a:pathLst>
                <a:path extrusionOk="0" h="40" w="31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3493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030841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11802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194750" y="6175958"/>
              <a:ext cx="24412" cy="136010"/>
            </a:xfrm>
            <a:custGeom>
              <a:rect b="b" l="l" r="r" t="t"/>
              <a:pathLst>
                <a:path extrusionOk="0" h="53" w="10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236599" y="6212575"/>
              <a:ext cx="87186" cy="101135"/>
            </a:xfrm>
            <a:custGeom>
              <a:rect b="b" l="l" r="r" t="t"/>
              <a:pathLst>
                <a:path extrusionOk="0" h="40" w="34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2344710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445845" y="6284068"/>
              <a:ext cx="31387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540006" y="6181188"/>
              <a:ext cx="97648" cy="130778"/>
            </a:xfrm>
            <a:custGeom>
              <a:rect b="b" l="l" r="r" t="t"/>
              <a:pathLst>
                <a:path extrusionOk="0" h="75" w="56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651603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750996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902698" y="6174213"/>
              <a:ext cx="80211" cy="139497"/>
            </a:xfrm>
            <a:custGeom>
              <a:rect b="b" l="l" r="r" t="t"/>
              <a:pathLst>
                <a:path extrusionOk="0" h="55" w="32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99860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309625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164256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32340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336884" y="6212575"/>
              <a:ext cx="59286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451969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3530436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62808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72813" y="6212575"/>
              <a:ext cx="81955" cy="101135"/>
            </a:xfrm>
            <a:custGeom>
              <a:rect b="b" l="l" r="r" t="t"/>
              <a:pathLst>
                <a:path extrusionOk="0" h="40" w="32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3877436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3975084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058782" y="6212575"/>
              <a:ext cx="122060" cy="99391"/>
            </a:xfrm>
            <a:custGeom>
              <a:rect b="b" l="l" r="r" t="t"/>
              <a:pathLst>
                <a:path extrusionOk="0" h="57" w="70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1913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295927" y="6212575"/>
              <a:ext cx="57543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346494" y="6284068"/>
              <a:ext cx="29644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98115" y="6388691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609713" y="6383459"/>
              <a:ext cx="78468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705618" y="6418333"/>
              <a:ext cx="85443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857320" y="6383459"/>
              <a:ext cx="83698" cy="137753"/>
            </a:xfrm>
            <a:custGeom>
              <a:rect b="b" l="l" r="r" t="t"/>
              <a:pathLst>
                <a:path extrusionOk="0" h="54" w="33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956713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050873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118877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190370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294993" y="6418333"/>
              <a:ext cx="55799" cy="101135"/>
            </a:xfrm>
            <a:custGeom>
              <a:rect b="b" l="l" r="r" t="t"/>
              <a:pathLst>
                <a:path extrusionOk="0" h="39" w="22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406591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485058" y="6383459"/>
              <a:ext cx="80211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582706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727435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859957" y="6418333"/>
              <a:ext cx="87186" cy="102879"/>
            </a:xfrm>
            <a:custGeom>
              <a:rect b="b" l="l" r="r" t="t"/>
              <a:pathLst>
                <a:path extrusionOk="0" h="40" w="34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968067" y="6418333"/>
              <a:ext cx="57543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043046" y="6383459"/>
              <a:ext cx="19181" cy="136010"/>
            </a:xfrm>
            <a:custGeom>
              <a:rect b="b" l="l" r="r" t="t"/>
              <a:pathLst>
                <a:path extrusionOk="0" h="78" w="11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2084896" y="6383459"/>
              <a:ext cx="80211" cy="137753"/>
            </a:xfrm>
            <a:custGeom>
              <a:rect b="b" l="l" r="r" t="t"/>
              <a:pathLst>
                <a:path extrusionOk="0" h="54" w="32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2229624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2362147" y="6418333"/>
              <a:ext cx="88930" cy="102879"/>
            </a:xfrm>
            <a:custGeom>
              <a:rect b="b" l="l" r="r" t="t"/>
              <a:pathLst>
                <a:path extrusionOk="0" h="40" w="35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2468514" y="6418333"/>
              <a:ext cx="59286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2545237" y="6383459"/>
              <a:ext cx="76723" cy="136010"/>
            </a:xfrm>
            <a:custGeom>
              <a:rect b="b" l="l" r="r" t="t"/>
              <a:pathLst>
                <a:path extrusionOk="0" h="78" w="44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2628936" y="6418333"/>
              <a:ext cx="74980" cy="102879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2723096" y="6489826"/>
              <a:ext cx="27899" cy="31387"/>
            </a:xfrm>
            <a:custGeom>
              <a:rect b="b" l="l" r="r" t="t"/>
              <a:pathLst>
                <a:path extrusionOk="0" h="12" w="11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210" name="Google Shape;210;p15"/>
          <p:cNvSpPr txBox="1"/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5"/>
          <p:cNvSpPr txBox="1"/>
          <p:nvPr>
            <p:ph idx="1" type="subTitle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None/>
              <a:defRPr sz="1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rgbClr val="5B5B6E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>
                <a:solidFill>
                  <a:srgbClr val="8C8C8E"/>
                </a:solidFill>
              </a:defRPr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>
                <a:solidFill>
                  <a:srgbClr val="8C8C8E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>
                <a:solidFill>
                  <a:srgbClr val="8C8C8E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212" name="Google Shape;212;p15"/>
          <p:cNvGrpSpPr/>
          <p:nvPr/>
        </p:nvGrpSpPr>
        <p:grpSpPr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213" name="Google Shape;213;p15"/>
            <p:cNvSpPr/>
            <p:nvPr/>
          </p:nvSpPr>
          <p:spPr>
            <a:xfrm>
              <a:off x="6529" y="3125"/>
              <a:ext cx="619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pic>
        <p:nvPicPr>
          <p:cNvPr id="215" name="Google Shape;2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5432" y="5864716"/>
            <a:ext cx="1180485" cy="5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8" name="Google Shape;218;p17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433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0" name="Google Shape;22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line">
  <p:cSld name="Title only, no lin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/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3" name="Google Shape;2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Agenda">
  <p:cSld name="Contents Agenda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7129748" y="3813288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19"/>
          <p:cNvSpPr txBox="1"/>
          <p:nvPr>
            <p:ph idx="2" type="body"/>
          </p:nvPr>
        </p:nvSpPr>
        <p:spPr>
          <a:xfrm>
            <a:off x="7129748" y="4055931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19"/>
          <p:cNvSpPr/>
          <p:nvPr>
            <p:ph idx="3" type="pic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" name="Google Shape;229;p19"/>
          <p:cNvSpPr txBox="1"/>
          <p:nvPr>
            <p:ph idx="4" type="body"/>
          </p:nvPr>
        </p:nvSpPr>
        <p:spPr>
          <a:xfrm>
            <a:off x="6119821" y="1137921"/>
            <a:ext cx="5462580" cy="373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5" type="body"/>
          </p:nvPr>
        </p:nvSpPr>
        <p:spPr>
          <a:xfrm>
            <a:off x="6119821" y="1635009"/>
            <a:ext cx="5462580" cy="1611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/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31" name="Google Shape;231;p19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Agenda, no line">
  <p:cSld name="Contents Agenda, no line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7129748" y="3813288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20"/>
          <p:cNvSpPr txBox="1"/>
          <p:nvPr>
            <p:ph idx="2" type="body"/>
          </p:nvPr>
        </p:nvSpPr>
        <p:spPr>
          <a:xfrm>
            <a:off x="7129748" y="4055931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20"/>
          <p:cNvSpPr/>
          <p:nvPr>
            <p:ph idx="3" type="pic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  <a:noFill/>
          <a:ln>
            <a:noFill/>
          </a:ln>
        </p:spPr>
      </p:sp>
      <p:sp>
        <p:nvSpPr>
          <p:cNvPr id="238" name="Google Shape;238;p20"/>
          <p:cNvSpPr txBox="1"/>
          <p:nvPr>
            <p:ph idx="4" type="body"/>
          </p:nvPr>
        </p:nvSpPr>
        <p:spPr>
          <a:xfrm>
            <a:off x="6119821" y="1137921"/>
            <a:ext cx="5462580" cy="373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20"/>
          <p:cNvSpPr txBox="1"/>
          <p:nvPr>
            <p:ph idx="5" type="body"/>
          </p:nvPr>
        </p:nvSpPr>
        <p:spPr>
          <a:xfrm>
            <a:off x="6119821" y="1635009"/>
            <a:ext cx="5462580" cy="1611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/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0" name="Google Shape;24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photo panel">
  <p:cSld name="Text &amp; photo panel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/>
          <p:nvPr>
            <p:ph idx="2" type="pic"/>
          </p:nvPr>
        </p:nvSpPr>
        <p:spPr>
          <a:xfrm>
            <a:off x="8194852" y="1"/>
            <a:ext cx="3997149" cy="6156104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21"/>
          <p:cNvSpPr txBox="1"/>
          <p:nvPr>
            <p:ph type="title"/>
          </p:nvPr>
        </p:nvSpPr>
        <p:spPr>
          <a:xfrm>
            <a:off x="609601" y="294200"/>
            <a:ext cx="7440547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1"/>
          <p:cNvSpPr txBox="1"/>
          <p:nvPr>
            <p:ph idx="1" type="body"/>
          </p:nvPr>
        </p:nvSpPr>
        <p:spPr>
          <a:xfrm>
            <a:off x="609601" y="1137921"/>
            <a:ext cx="7295842" cy="873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21"/>
          <p:cNvSpPr txBox="1"/>
          <p:nvPr>
            <p:ph idx="3" type="body"/>
          </p:nvPr>
        </p:nvSpPr>
        <p:spPr>
          <a:xfrm>
            <a:off x="609601" y="2311401"/>
            <a:ext cx="3578253" cy="3844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4" type="body"/>
          </p:nvPr>
        </p:nvSpPr>
        <p:spPr>
          <a:xfrm>
            <a:off x="4327190" y="2311402"/>
            <a:ext cx="3578253" cy="1254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5" type="body"/>
          </p:nvPr>
        </p:nvSpPr>
        <p:spPr>
          <a:xfrm>
            <a:off x="4327190" y="4236721"/>
            <a:ext cx="3578253" cy="19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8" name="Google Shape;248;p21"/>
          <p:cNvCxnSpPr/>
          <p:nvPr/>
        </p:nvCxnSpPr>
        <p:spPr>
          <a:xfrm>
            <a:off x="609601" y="907750"/>
            <a:ext cx="7440548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9" name="Google Shape;24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_first_level_bullets">
  <p:cSld name="Standard slide_no_first_level_bullet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" type="body"/>
          </p:nvPr>
        </p:nvSpPr>
        <p:spPr>
          <a:xfrm>
            <a:off x="609601" y="1137920"/>
            <a:ext cx="10974284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None/>
              <a:defRPr>
                <a:solidFill>
                  <a:schemeClr val="lt1"/>
                </a:solidFill>
              </a:defRPr>
            </a:lvl1pPr>
            <a:lvl2pPr indent="-354266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Char char="•"/>
              <a:defRPr>
                <a:solidFill>
                  <a:schemeClr val="lt1"/>
                </a:solidFill>
              </a:defRPr>
            </a:lvl2pPr>
            <a:lvl3pPr indent="-340296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Char char="•"/>
              <a:defRPr>
                <a:solidFill>
                  <a:schemeClr val="lt1"/>
                </a:solidFill>
              </a:defRPr>
            </a:lvl3pPr>
            <a:lvl4pPr indent="-326326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Char char="•"/>
              <a:defRPr>
                <a:solidFill>
                  <a:schemeClr val="lt1"/>
                </a:solidFill>
              </a:defRPr>
            </a:lvl4pPr>
            <a:lvl5pPr indent="-312356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Char char="•"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53" name="Google Shape;253;p23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4" name="Google Shape;25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no headings" type="twoObj">
  <p:cSld name="TWO_OBJECTS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609601" y="1137919"/>
            <a:ext cx="53848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236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Char char="•"/>
              <a:defRPr sz="1999">
                <a:solidFill>
                  <a:schemeClr val="lt1"/>
                </a:solidFill>
              </a:defRPr>
            </a:lvl1pPr>
            <a:lvl2pPr indent="-354266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Char char="•"/>
              <a:defRPr sz="1799">
                <a:solidFill>
                  <a:schemeClr val="lt1"/>
                </a:solidFill>
              </a:defRPr>
            </a:lvl2pPr>
            <a:lvl3pPr indent="-340296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Char char="•"/>
              <a:defRPr sz="1599">
                <a:solidFill>
                  <a:schemeClr val="lt1"/>
                </a:solidFill>
              </a:defRPr>
            </a:lvl3pPr>
            <a:lvl4pPr indent="-326326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Char char="•"/>
              <a:defRPr sz="1399">
                <a:solidFill>
                  <a:schemeClr val="lt1"/>
                </a:solidFill>
              </a:defRPr>
            </a:lvl4pPr>
            <a:lvl5pPr indent="-312356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Char char="•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258" name="Google Shape;258;p24"/>
          <p:cNvSpPr txBox="1"/>
          <p:nvPr>
            <p:ph idx="2" type="body"/>
          </p:nvPr>
        </p:nvSpPr>
        <p:spPr>
          <a:xfrm>
            <a:off x="6197601" y="1137919"/>
            <a:ext cx="53848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236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Char char="•"/>
              <a:defRPr sz="1999">
                <a:solidFill>
                  <a:schemeClr val="lt1"/>
                </a:solidFill>
              </a:defRPr>
            </a:lvl1pPr>
            <a:lvl2pPr indent="-354266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Char char="•"/>
              <a:defRPr sz="1799">
                <a:solidFill>
                  <a:schemeClr val="lt1"/>
                </a:solidFill>
              </a:defRPr>
            </a:lvl2pPr>
            <a:lvl3pPr indent="-340296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Char char="•"/>
              <a:defRPr sz="1599">
                <a:solidFill>
                  <a:schemeClr val="lt1"/>
                </a:solidFill>
              </a:defRPr>
            </a:lvl3pPr>
            <a:lvl4pPr indent="-326326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Char char="•"/>
              <a:defRPr sz="1399">
                <a:solidFill>
                  <a:schemeClr val="lt1"/>
                </a:solidFill>
              </a:defRPr>
            </a:lvl4pPr>
            <a:lvl5pPr indent="-312356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Char char="•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cxnSp>
        <p:nvCxnSpPr>
          <p:cNvPr id="259" name="Google Shape;259;p24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0" name="Google Shape;2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&amp; 3 column">
  <p:cSld name="Photo &amp; 3 column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>
            <p:ph idx="2" type="pic"/>
          </p:nvPr>
        </p:nvSpPr>
        <p:spPr>
          <a:xfrm>
            <a:off x="0" y="1"/>
            <a:ext cx="2383219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25"/>
          <p:cNvSpPr txBox="1"/>
          <p:nvPr>
            <p:ph type="title"/>
          </p:nvPr>
        </p:nvSpPr>
        <p:spPr>
          <a:xfrm>
            <a:off x="2693891" y="294200"/>
            <a:ext cx="8887371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5"/>
          <p:cNvSpPr txBox="1"/>
          <p:nvPr>
            <p:ph idx="1" type="body"/>
          </p:nvPr>
        </p:nvSpPr>
        <p:spPr>
          <a:xfrm>
            <a:off x="2693890" y="1137921"/>
            <a:ext cx="2741454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25"/>
          <p:cNvSpPr txBox="1"/>
          <p:nvPr>
            <p:ph idx="3" type="body"/>
          </p:nvPr>
        </p:nvSpPr>
        <p:spPr>
          <a:xfrm>
            <a:off x="5724102" y="1137921"/>
            <a:ext cx="2802382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25"/>
          <p:cNvSpPr txBox="1"/>
          <p:nvPr>
            <p:ph idx="4" type="body"/>
          </p:nvPr>
        </p:nvSpPr>
        <p:spPr>
          <a:xfrm>
            <a:off x="8815241" y="1137922"/>
            <a:ext cx="2767159" cy="279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67" name="Google Shape;267;p25"/>
          <p:cNvCxnSpPr/>
          <p:nvPr/>
        </p:nvCxnSpPr>
        <p:spPr>
          <a:xfrm>
            <a:off x="2693891" y="907750"/>
            <a:ext cx="8887371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&amp; 3 column, no line">
  <p:cSld name="Photo &amp; 3 column, no line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/>
          <p:nvPr>
            <p:ph idx="2" type="pic"/>
          </p:nvPr>
        </p:nvSpPr>
        <p:spPr>
          <a:xfrm>
            <a:off x="0" y="1"/>
            <a:ext cx="2383219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26"/>
          <p:cNvSpPr txBox="1"/>
          <p:nvPr>
            <p:ph type="title"/>
          </p:nvPr>
        </p:nvSpPr>
        <p:spPr>
          <a:xfrm>
            <a:off x="2693891" y="294200"/>
            <a:ext cx="8887371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6"/>
          <p:cNvSpPr txBox="1"/>
          <p:nvPr>
            <p:ph idx="1" type="body"/>
          </p:nvPr>
        </p:nvSpPr>
        <p:spPr>
          <a:xfrm>
            <a:off x="2693890" y="1137921"/>
            <a:ext cx="2741454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26"/>
          <p:cNvSpPr txBox="1"/>
          <p:nvPr>
            <p:ph idx="3" type="body"/>
          </p:nvPr>
        </p:nvSpPr>
        <p:spPr>
          <a:xfrm>
            <a:off x="5724102" y="1137921"/>
            <a:ext cx="2802382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26"/>
          <p:cNvSpPr txBox="1"/>
          <p:nvPr>
            <p:ph idx="4" type="body"/>
          </p:nvPr>
        </p:nvSpPr>
        <p:spPr>
          <a:xfrm>
            <a:off x="8815241" y="1137922"/>
            <a:ext cx="2767159" cy="279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statement">
  <p:cSld name="Key statem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Left Aligned">
  <p:cSld name="Quotes Left Aligned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/>
        </p:nvSpPr>
        <p:spPr>
          <a:xfrm>
            <a:off x="477102" y="1488927"/>
            <a:ext cx="2337171" cy="85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36"/>
              <a:buFont typeface="Arial"/>
              <a:buNone/>
            </a:pPr>
            <a:r>
              <a:rPr b="0" i="0" lang="en-AU" sz="11194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 txBox="1"/>
          <p:nvPr>
            <p:ph idx="1" type="body"/>
          </p:nvPr>
        </p:nvSpPr>
        <p:spPr>
          <a:xfrm>
            <a:off x="513083" y="2526765"/>
            <a:ext cx="5289245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79"/>
              <a:buNone/>
              <a:defRPr sz="2799">
                <a:latin typeface="Georgia"/>
                <a:ea typeface="Georgia"/>
                <a:cs typeface="Georgia"/>
                <a:sym typeface="Georgia"/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27"/>
          <p:cNvSpPr txBox="1"/>
          <p:nvPr>
            <p:ph idx="2" type="body"/>
          </p:nvPr>
        </p:nvSpPr>
        <p:spPr>
          <a:xfrm>
            <a:off x="513083" y="4632765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None/>
              <a:defRPr sz="1599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99"/>
              <a:buNone/>
              <a:defRPr sz="1999">
                <a:latin typeface="Inter Light"/>
                <a:ea typeface="Inter Light"/>
                <a:cs typeface="Inter Light"/>
                <a:sym typeface="Inter Light"/>
              </a:defRPr>
            </a:lvl2pPr>
            <a:lvl3pPr indent="-354266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Char char="•"/>
              <a:defRPr sz="1799">
                <a:latin typeface="Inter Light"/>
                <a:ea typeface="Inter Light"/>
                <a:cs typeface="Inter Light"/>
                <a:sym typeface="Inter Light"/>
              </a:defRPr>
            </a:lvl3pPr>
            <a:lvl4pPr indent="-340296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Char char="•"/>
              <a:defRPr sz="1599">
                <a:latin typeface="Inter Light"/>
                <a:ea typeface="Inter Light"/>
                <a:cs typeface="Inter Light"/>
                <a:sym typeface="Inter Light"/>
              </a:defRPr>
            </a:lvl4pPr>
            <a:lvl5pPr indent="-340296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Char char="•"/>
              <a:defRPr sz="1599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27"/>
          <p:cNvSpPr txBox="1"/>
          <p:nvPr>
            <p:ph idx="3" type="body"/>
          </p:nvPr>
        </p:nvSpPr>
        <p:spPr>
          <a:xfrm>
            <a:off x="513083" y="4971442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None/>
              <a:defRPr sz="15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99"/>
              <a:buNone/>
              <a:defRPr sz="1999">
                <a:latin typeface="Inter Light"/>
                <a:ea typeface="Inter Light"/>
                <a:cs typeface="Inter Light"/>
                <a:sym typeface="Inter Light"/>
              </a:defRPr>
            </a:lvl2pPr>
            <a:lvl3pPr indent="-354266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Char char="•"/>
              <a:defRPr sz="1799">
                <a:latin typeface="Inter Light"/>
                <a:ea typeface="Inter Light"/>
                <a:cs typeface="Inter Light"/>
                <a:sym typeface="Inter Light"/>
              </a:defRPr>
            </a:lvl3pPr>
            <a:lvl4pPr indent="-340296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Char char="•"/>
              <a:defRPr sz="1599">
                <a:latin typeface="Inter Light"/>
                <a:ea typeface="Inter Light"/>
                <a:cs typeface="Inter Light"/>
                <a:sym typeface="Inter Light"/>
              </a:defRPr>
            </a:lvl4pPr>
            <a:lvl5pPr indent="-340296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Char char="•"/>
              <a:defRPr sz="1599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1" name="Google Shape;28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Centred">
  <p:cSld name="Quotes Centred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idx="1" type="body"/>
          </p:nvPr>
        </p:nvSpPr>
        <p:spPr>
          <a:xfrm>
            <a:off x="3451378" y="2060235"/>
            <a:ext cx="5289245" cy="302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079"/>
              <a:buNone/>
              <a:defRPr sz="2799">
                <a:latin typeface="Georgia"/>
                <a:ea typeface="Georgia"/>
                <a:cs typeface="Georgia"/>
                <a:sym typeface="Georgia"/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28"/>
          <p:cNvSpPr txBox="1"/>
          <p:nvPr>
            <p:ph idx="2" type="body"/>
          </p:nvPr>
        </p:nvSpPr>
        <p:spPr>
          <a:xfrm>
            <a:off x="3451378" y="5506678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solidFill>
                  <a:srgbClr val="FFE60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28"/>
          <p:cNvSpPr txBox="1"/>
          <p:nvPr>
            <p:ph idx="3" type="body"/>
          </p:nvPr>
        </p:nvSpPr>
        <p:spPr>
          <a:xfrm>
            <a:off x="3451378" y="5818717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latin typeface="Inter Light"/>
                <a:ea typeface="Inter Light"/>
                <a:cs typeface="Inter Light"/>
                <a:sym typeface="Inter Light"/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28"/>
          <p:cNvSpPr txBox="1"/>
          <p:nvPr/>
        </p:nvSpPr>
        <p:spPr>
          <a:xfrm>
            <a:off x="4927415" y="979788"/>
            <a:ext cx="2337171" cy="882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36"/>
              <a:buFont typeface="Arial"/>
              <a:buNone/>
            </a:pPr>
            <a:r>
              <a:rPr b="0" i="0" lang="en-AU" sz="11194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Photo background">
  <p:cSld name="Quotes Photo background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Title &amp; Intro text">
  <p:cSld name="Chapter Title &amp; Intro tex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/>
          <p:nvPr>
            <p:ph idx="2" type="pic"/>
          </p:nvPr>
        </p:nvSpPr>
        <p:spPr>
          <a:xfrm>
            <a:off x="6223938" y="0"/>
            <a:ext cx="596806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369513" y="1195200"/>
            <a:ext cx="4535597" cy="1055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99"/>
              <a:buNone/>
              <a:defRPr sz="2999">
                <a:latin typeface="Inter Light"/>
                <a:ea typeface="Inter Light"/>
                <a:cs typeface="Inter Light"/>
                <a:sym typeface="Inter Light"/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30"/>
          <p:cNvSpPr txBox="1"/>
          <p:nvPr>
            <p:ph idx="3" type="body"/>
          </p:nvPr>
        </p:nvSpPr>
        <p:spPr>
          <a:xfrm>
            <a:off x="369513" y="2455200"/>
            <a:ext cx="4535597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 sz="1599">
                <a:latin typeface="Inter Light"/>
                <a:ea typeface="Inter Light"/>
                <a:cs typeface="Inter Light"/>
                <a:sym typeface="Inter Light"/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94" name="Google Shape;29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/>
          <p:nvPr>
            <p:ph idx="2" type="media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99"/>
              <a:buFont typeface="Inter Light"/>
              <a:buNone/>
              <a:defRPr b="0" i="0" sz="19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979"/>
              <a:buFont typeface="Inter Light"/>
              <a:buChar char="•"/>
              <a:def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759"/>
              <a:buFont typeface="Inter Light"/>
              <a:buChar char="•"/>
              <a:defRPr b="0" i="0" sz="15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539"/>
              <a:buFont typeface="Inter Light"/>
              <a:buChar char="•"/>
              <a:defRPr b="0" i="0" sz="13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319"/>
              <a:buFont typeface="Inter Light"/>
              <a:buChar char="•"/>
              <a:defRPr b="0" i="0" sz="11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 Asia-Pacific" showMasterSp="0">
  <p:cSld name="Final legal text Asia-Pacific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520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 EMEIA" showMasterSp="0">
  <p:cSld name="Final legal text EMEIA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52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1" name="Google Shape;101;p12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" name="Google Shape;10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 Americas" showMasterSp="0">
  <p:cSld name="Final legal text America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ings">
  <p:cSld name="Two columns with heading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612329" y="1869441"/>
            <a:ext cx="5390400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236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Char char="•"/>
              <a:defRPr sz="1999">
                <a:solidFill>
                  <a:schemeClr val="lt1"/>
                </a:solidFill>
              </a:defRPr>
            </a:lvl1pPr>
            <a:lvl2pPr indent="-354266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Char char="•"/>
              <a:defRPr sz="1799">
                <a:solidFill>
                  <a:schemeClr val="lt1"/>
                </a:solidFill>
              </a:defRPr>
            </a:lvl2pPr>
            <a:lvl3pPr indent="-340296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Char char="•"/>
              <a:defRPr sz="1599">
                <a:solidFill>
                  <a:schemeClr val="lt1"/>
                </a:solidFill>
              </a:defRPr>
            </a:lvl3pPr>
            <a:lvl4pPr indent="-326326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Char char="•"/>
              <a:defRPr sz="1399">
                <a:solidFill>
                  <a:schemeClr val="lt1"/>
                </a:solidFill>
              </a:defRPr>
            </a:lvl4pPr>
            <a:lvl5pPr indent="-312356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Char char="•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105" name="Google Shape;105;p13"/>
          <p:cNvSpPr txBox="1"/>
          <p:nvPr>
            <p:ph idx="2" type="body"/>
          </p:nvPr>
        </p:nvSpPr>
        <p:spPr>
          <a:xfrm>
            <a:off x="6196405" y="1869441"/>
            <a:ext cx="5390400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236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Char char="•"/>
              <a:defRPr sz="1999">
                <a:solidFill>
                  <a:schemeClr val="lt1"/>
                </a:solidFill>
              </a:defRPr>
            </a:lvl1pPr>
            <a:lvl2pPr indent="-354266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79"/>
              <a:buChar char="•"/>
              <a:defRPr sz="1799">
                <a:solidFill>
                  <a:schemeClr val="lt1"/>
                </a:solidFill>
              </a:defRPr>
            </a:lvl2pPr>
            <a:lvl3pPr indent="-340296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Char char="•"/>
              <a:defRPr sz="1599">
                <a:solidFill>
                  <a:schemeClr val="lt1"/>
                </a:solidFill>
              </a:defRPr>
            </a:lvl3pPr>
            <a:lvl4pPr indent="-326326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Char char="•"/>
              <a:defRPr sz="1399">
                <a:solidFill>
                  <a:schemeClr val="lt1"/>
                </a:solidFill>
              </a:defRPr>
            </a:lvl4pPr>
            <a:lvl5pPr indent="-312356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Char char="•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106" name="Google Shape;106;p13"/>
          <p:cNvSpPr txBox="1"/>
          <p:nvPr>
            <p:ph idx="3" type="body"/>
          </p:nvPr>
        </p:nvSpPr>
        <p:spPr>
          <a:xfrm>
            <a:off x="609601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None/>
              <a:defRPr b="1"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4" type="body"/>
          </p:nvPr>
        </p:nvSpPr>
        <p:spPr>
          <a:xfrm>
            <a:off x="6196405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None/>
              <a:defRPr b="1">
                <a:solidFill>
                  <a:schemeClr val="lt1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Title">
  <p:cSld name="Chapter 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idx="1" type="body"/>
          </p:nvPr>
        </p:nvSpPr>
        <p:spPr>
          <a:xfrm>
            <a:off x="352616" y="2851522"/>
            <a:ext cx="4445485" cy="1202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3958"/>
              <a:buNone/>
              <a:defRPr b="0" i="0" sz="3598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3" name="Google Shape;11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 bullets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609601" y="1137920"/>
            <a:ext cx="10974284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99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7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1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tandard slide">
  <p:cSld name="7_Standard slid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39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39"/>
          <p:cNvSpPr txBox="1"/>
          <p:nvPr>
            <p:ph idx="10" type="dt"/>
          </p:nvPr>
        </p:nvSpPr>
        <p:spPr>
          <a:xfrm>
            <a:off x="1428184" y="6379200"/>
            <a:ext cx="1190638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3" name="Google Shape;123;p39"/>
          <p:cNvSpPr txBox="1"/>
          <p:nvPr>
            <p:ph idx="11" type="ftr"/>
          </p:nvPr>
        </p:nvSpPr>
        <p:spPr>
          <a:xfrm>
            <a:off x="3237502" y="6379200"/>
            <a:ext cx="3084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4" name="Google Shape;124;p39"/>
          <p:cNvSpPr txBox="1"/>
          <p:nvPr>
            <p:ph idx="12" type="sldNum"/>
          </p:nvPr>
        </p:nvSpPr>
        <p:spPr>
          <a:xfrm>
            <a:off x="616900" y="6379200"/>
            <a:ext cx="662721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Page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25" name="Google Shape;12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 showMasterSp="0">
  <p:cSld name="6_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I MEXICO ayudando a avanzar la estrategia de ..." id="127" name="Google Shape;127;g15fa5148be4_0_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503"/>
            <a:ext cx="1218565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5fa5148be4_0_175"/>
          <p:cNvSpPr txBox="1"/>
          <p:nvPr/>
        </p:nvSpPr>
        <p:spPr>
          <a:xfrm>
            <a:off x="89173" y="6557772"/>
            <a:ext cx="8850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8"/>
              <a:buFont typeface="Arial"/>
              <a:buNone/>
            </a:pPr>
            <a:fld id="{00000000-1234-1234-1234-123412341234}" type="slidenum">
              <a:rPr b="0" i="0" lang="en-AU" sz="109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9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15fa5148be4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973" y="612198"/>
            <a:ext cx="1183108" cy="1386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5fa5148be4_0_175"/>
          <p:cNvSpPr/>
          <p:nvPr/>
        </p:nvSpPr>
        <p:spPr>
          <a:xfrm rot="10800000">
            <a:off x="611598" y="1079265"/>
            <a:ext cx="6082000" cy="3851294"/>
          </a:xfrm>
          <a:custGeom>
            <a:rect b="b" l="l" r="r" t="t"/>
            <a:pathLst>
              <a:path extrusionOk="0" h="10007" w="10000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22800" lIns="45625" spcFirstLastPara="1" rIns="45625" wrap="square" tIns="22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alternate" showMasterSp="0">
  <p:cSld name="2_Cover alternat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/>
          <p:nvPr/>
        </p:nvSpPr>
        <p:spPr>
          <a:xfrm>
            <a:off x="497856" y="795662"/>
            <a:ext cx="4927845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4" name="Google Shape;134;p14"/>
          <p:cNvSpPr txBox="1"/>
          <p:nvPr>
            <p:ph type="ctrTitle"/>
          </p:nvPr>
        </p:nvSpPr>
        <p:spPr>
          <a:xfrm>
            <a:off x="775100" y="1954221"/>
            <a:ext cx="4326679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99"/>
              <a:buFont typeface="Inter Light"/>
              <a:buNone/>
              <a:defRPr b="0" sz="2999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775100" y="3046159"/>
            <a:ext cx="4326679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99"/>
              <a:buNone/>
              <a:defRPr sz="199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SzPts val="1759"/>
              <a:buNone/>
              <a:defRPr b="1" sz="1599">
                <a:solidFill>
                  <a:srgbClr val="404040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59"/>
              <a:buNone/>
              <a:defRPr>
                <a:solidFill>
                  <a:srgbClr val="8C8C8E"/>
                </a:solidFill>
              </a:defRPr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39"/>
              <a:buNone/>
              <a:defRPr>
                <a:solidFill>
                  <a:srgbClr val="8C8C8E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19"/>
              <a:buNone/>
              <a:defRPr>
                <a:solidFill>
                  <a:srgbClr val="8C8C8E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1999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136" name="Google Shape;136;p14"/>
          <p:cNvGrpSpPr/>
          <p:nvPr/>
        </p:nvGrpSpPr>
        <p:grpSpPr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37" name="Google Shape;137;p14"/>
            <p:cNvSpPr/>
            <p:nvPr/>
          </p:nvSpPr>
          <p:spPr>
            <a:xfrm>
              <a:off x="6529" y="3125"/>
              <a:ext cx="619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696" y="5864716"/>
            <a:ext cx="1180485" cy="5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b="0" i="0" sz="23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236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99"/>
              <a:buFont typeface="Inter Light"/>
              <a:buChar char="•"/>
              <a:defRPr b="0" i="0" sz="19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54266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979"/>
              <a:buFont typeface="Inter Light"/>
              <a:buChar char="•"/>
              <a:defRPr b="0" i="0" sz="17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40296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759"/>
              <a:buFont typeface="Inter Light"/>
              <a:buChar char="•"/>
              <a:defRPr b="0" i="0" sz="15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26326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539"/>
              <a:buFont typeface="Inter Light"/>
              <a:buChar char="•"/>
              <a:defRPr b="0" i="0" sz="13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12356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319"/>
              <a:buFont typeface="Inter Light"/>
              <a:buChar char="•"/>
              <a:defRPr b="0" i="0" sz="11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55536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55536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55536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55536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grpSp>
        <p:nvGrpSpPr>
          <p:cNvPr id="12" name="Google Shape;12;p10"/>
          <p:cNvGrpSpPr/>
          <p:nvPr/>
        </p:nvGrpSpPr>
        <p:grpSpPr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3" name="Google Shape;13;p10"/>
            <p:cNvSpPr/>
            <p:nvPr/>
          </p:nvSpPr>
          <p:spPr>
            <a:xfrm>
              <a:off x="7110" y="4004"/>
              <a:ext cx="191" cy="70"/>
            </a:xfrm>
            <a:custGeom>
              <a:rect b="b" l="l" r="r" t="t"/>
              <a:pathLst>
                <a:path extrusionOk="0" h="70" w="191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" name="Google Shape;14;p10"/>
            <p:cNvSpPr/>
            <p:nvPr/>
          </p:nvSpPr>
          <p:spPr>
            <a:xfrm>
              <a:off x="7111" y="4103"/>
              <a:ext cx="78" cy="97"/>
            </a:xfrm>
            <a:custGeom>
              <a:rect b="b" l="l" r="r" t="t"/>
              <a:pathLst>
                <a:path extrusionOk="0" h="97" w="78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" name="Google Shape;15;p10"/>
            <p:cNvSpPr/>
            <p:nvPr/>
          </p:nvSpPr>
          <p:spPr>
            <a:xfrm>
              <a:off x="7176" y="4103"/>
              <a:ext cx="96" cy="97"/>
            </a:xfrm>
            <a:custGeom>
              <a:rect b="b" l="l" r="r" t="t"/>
              <a:pathLst>
                <a:path extrusionOk="0" h="97" w="96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Arial"/>
                <a:buNone/>
              </a:pPr>
              <a:r>
                <a:t/>
              </a:r>
              <a:endParaRPr b="0" i="0" sz="17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16" name="Google Shape;16;p10"/>
          <p:cNvSpPr txBox="1"/>
          <p:nvPr/>
        </p:nvSpPr>
        <p:spPr>
          <a:xfrm>
            <a:off x="609283" y="6423025"/>
            <a:ext cx="959938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9"/>
              <a:buFont typeface="Arial"/>
              <a:buNone/>
            </a:pPr>
            <a:r>
              <a:rPr b="0" i="0" lang="en-AU" sz="1099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Page </a:t>
            </a:r>
            <a:fld id="{00000000-1234-1234-1234-123412341234}" type="slidenum">
              <a:rPr b="0" i="0" lang="en-AU" sz="1099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1099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" name="Google Shape;17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494646" y="6365875"/>
            <a:ext cx="672750" cy="3000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"/>
          <p:cNvSpPr/>
          <p:nvPr/>
        </p:nvSpPr>
        <p:spPr>
          <a:xfrm>
            <a:off x="2528656" y="6459417"/>
            <a:ext cx="7134688" cy="20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</a:pPr>
            <a:r>
              <a:rPr b="0" i="0" lang="en-AU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Copyright © 2022 EY Business Solutions Pty Ltd. All Rights Reserved. </a:t>
            </a:r>
            <a:r>
              <a:rPr b="0" i="0" lang="en-AU" sz="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Liability limited by a scheme approved under Professional Standards Legislation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AU" sz="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9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32.png"/><Relationship Id="rId10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2.xml"/><Relationship Id="rId4" Type="http://schemas.openxmlformats.org/officeDocument/2006/relationships/image" Target="../media/image47.png"/><Relationship Id="rId5" Type="http://schemas.openxmlformats.org/officeDocument/2006/relationships/image" Target="../media/image53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1.png"/><Relationship Id="rId5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3.xml"/><Relationship Id="rId4" Type="http://schemas.openxmlformats.org/officeDocument/2006/relationships/image" Target="../media/image59.png"/><Relationship Id="rId5" Type="http://schemas.openxmlformats.org/officeDocument/2006/relationships/image" Target="../media/image1.png"/><Relationship Id="rId6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53.png"/><Relationship Id="rId7" Type="http://schemas.openxmlformats.org/officeDocument/2006/relationships/image" Target="../media/image51.png"/><Relationship Id="rId8" Type="http://schemas.openxmlformats.org/officeDocument/2006/relationships/image" Target="../media/image70.png"/><Relationship Id="rId11" Type="http://schemas.openxmlformats.org/officeDocument/2006/relationships/image" Target="../media/image68.png"/><Relationship Id="rId10" Type="http://schemas.openxmlformats.org/officeDocument/2006/relationships/image" Target="../media/image63.png"/><Relationship Id="rId13" Type="http://schemas.openxmlformats.org/officeDocument/2006/relationships/image" Target="../media/image69.png"/><Relationship Id="rId12" Type="http://schemas.openxmlformats.org/officeDocument/2006/relationships/image" Target="../media/image66.jpg"/><Relationship Id="rId15" Type="http://schemas.openxmlformats.org/officeDocument/2006/relationships/image" Target="../media/image71.png"/><Relationship Id="rId14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Relationship Id="rId11" Type="http://schemas.openxmlformats.org/officeDocument/2006/relationships/image" Target="../media/image22.png"/><Relationship Id="rId10" Type="http://schemas.openxmlformats.org/officeDocument/2006/relationships/image" Target="../media/image17.png"/><Relationship Id="rId13" Type="http://schemas.openxmlformats.org/officeDocument/2006/relationships/image" Target="../media/image14.jpg"/><Relationship Id="rId12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0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8" Type="http://schemas.openxmlformats.org/officeDocument/2006/relationships/image" Target="../media/image32.png"/><Relationship Id="rId10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15fa5148be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4019" y="5694210"/>
            <a:ext cx="2171450" cy="8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5fa5148be4_0_0"/>
          <p:cNvSpPr txBox="1"/>
          <p:nvPr>
            <p:ph type="ctrTitle"/>
          </p:nvPr>
        </p:nvSpPr>
        <p:spPr>
          <a:xfrm>
            <a:off x="944388" y="1848465"/>
            <a:ext cx="4781392" cy="1170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9"/>
              <a:buNone/>
            </a:pPr>
            <a:r>
              <a:rPr b="1" i="0" lang="en-AU" sz="3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PACE Computing Project</a:t>
            </a:r>
            <a:br>
              <a:rPr b="0" i="0" lang="en-A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AU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Semester 2 2022</a:t>
            </a:r>
            <a:br>
              <a:rPr b="0" i="0" lang="en-A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g15fa5148be4_0_0"/>
          <p:cNvSpPr txBox="1"/>
          <p:nvPr>
            <p:ph idx="1" type="subTitle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04040"/>
              </a:buClr>
              <a:buSzPts val="1799"/>
              <a:buFont typeface="Inter Light"/>
              <a:buNone/>
            </a:pPr>
            <a:r>
              <a:rPr b="0" i="0" lang="en-AU" sz="19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Gun Violence in the USA – End of Project Showcase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614e3ca6c3_0_115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rPr lang="en-AU" sz="4400"/>
              <a:t>Data Model</a:t>
            </a:r>
            <a:endParaRPr sz="4400"/>
          </a:p>
        </p:txBody>
      </p:sp>
      <p:pic>
        <p:nvPicPr>
          <p:cNvPr id="554" name="Google Shape;554;g1614e3ca6c3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g1614e3ca6c3_0_115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6" name="Google Shape;556;g1614e3ca6c3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7413" y="884600"/>
            <a:ext cx="9437174" cy="55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614e3ca6c3_0_115"/>
          <p:cNvSpPr txBox="1"/>
          <p:nvPr/>
        </p:nvSpPr>
        <p:spPr>
          <a:xfrm>
            <a:off x="1521025" y="4858650"/>
            <a:ext cx="281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AU" sz="1000" u="none" cap="none" strike="noStrike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Note: Helper table for Frontend use.</a:t>
            </a:r>
            <a:endParaRPr b="0" i="0" sz="1000" u="none" cap="none" strike="noStrike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a52a0f82e1_2_27"/>
          <p:cNvSpPr txBox="1"/>
          <p:nvPr/>
        </p:nvSpPr>
        <p:spPr>
          <a:xfrm>
            <a:off x="550125" y="182175"/>
            <a:ext cx="1032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AU" sz="4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Data Quality</a:t>
            </a:r>
            <a:endParaRPr b="0" i="0" sz="18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4" name="Google Shape;564;g1a52a0f82e1_2_27"/>
          <p:cNvSpPr txBox="1"/>
          <p:nvPr/>
        </p:nvSpPr>
        <p:spPr>
          <a:xfrm>
            <a:off x="-4831350" y="-488575"/>
            <a:ext cx="104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5" name="Google Shape;565;g1a52a0f82e1_2_27"/>
          <p:cNvSpPr txBox="1"/>
          <p:nvPr/>
        </p:nvSpPr>
        <p:spPr>
          <a:xfrm>
            <a:off x="790738" y="1914450"/>
            <a:ext cx="76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6" name="Google Shape;566;g1a52a0f82e1_2_27"/>
          <p:cNvSpPr txBox="1"/>
          <p:nvPr/>
        </p:nvSpPr>
        <p:spPr>
          <a:xfrm>
            <a:off x="3062771" y="2041125"/>
            <a:ext cx="50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7" name="Google Shape;567;g1a52a0f82e1_2_27"/>
          <p:cNvSpPr txBox="1"/>
          <p:nvPr/>
        </p:nvSpPr>
        <p:spPr>
          <a:xfrm>
            <a:off x="734138" y="2515006"/>
            <a:ext cx="432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highlight>
                <a:srgbClr val="FFFFFF"/>
              </a:highlight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68" name="Google Shape;568;g1a52a0f82e1_2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738" y="1514881"/>
            <a:ext cx="54959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a52a0f82e1_2_27"/>
          <p:cNvSpPr txBox="1"/>
          <p:nvPr/>
        </p:nvSpPr>
        <p:spPr>
          <a:xfrm>
            <a:off x="3320563" y="2148825"/>
            <a:ext cx="14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Source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0" name="Google Shape;570;g1a52a0f82e1_2_27"/>
          <p:cNvSpPr txBox="1"/>
          <p:nvPr/>
        </p:nvSpPr>
        <p:spPr>
          <a:xfrm>
            <a:off x="5390400" y="2148825"/>
            <a:ext cx="14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Staging Layer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1" name="Google Shape;571;g1a52a0f82e1_2_27"/>
          <p:cNvSpPr txBox="1"/>
          <p:nvPr/>
        </p:nvSpPr>
        <p:spPr>
          <a:xfrm>
            <a:off x="7460271" y="2148825"/>
            <a:ext cx="24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Consumption Layer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2" name="Google Shape;572;g1a52a0f82e1_2_27"/>
          <p:cNvSpPr txBox="1"/>
          <p:nvPr/>
        </p:nvSpPr>
        <p:spPr>
          <a:xfrm>
            <a:off x="4811563" y="1567250"/>
            <a:ext cx="7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rgbClr val="FF9900"/>
                </a:solidFill>
                <a:latin typeface="Inter Light"/>
                <a:ea typeface="Inter Light"/>
                <a:cs typeface="Inter Light"/>
                <a:sym typeface="Inter Light"/>
              </a:rPr>
              <a:t>A</a:t>
            </a:r>
            <a:endParaRPr b="0" i="0" sz="1400" u="none" cap="none" strike="noStrike">
              <a:solidFill>
                <a:srgbClr val="FF99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3" name="Google Shape;573;g1a52a0f82e1_2_27"/>
          <p:cNvSpPr txBox="1"/>
          <p:nvPr/>
        </p:nvSpPr>
        <p:spPr>
          <a:xfrm>
            <a:off x="6881413" y="1567250"/>
            <a:ext cx="7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rgbClr val="FF9900"/>
                </a:solidFill>
                <a:latin typeface="Inter Light"/>
                <a:ea typeface="Inter Light"/>
                <a:cs typeface="Inter Light"/>
                <a:sym typeface="Inter Light"/>
              </a:rPr>
              <a:t>B</a:t>
            </a:r>
            <a:endParaRPr b="0" i="0" sz="1400" u="none" cap="none" strike="noStrike">
              <a:solidFill>
                <a:srgbClr val="FF99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4" name="Google Shape;574;g1a52a0f82e1_2_27"/>
          <p:cNvSpPr txBox="1"/>
          <p:nvPr/>
        </p:nvSpPr>
        <p:spPr>
          <a:xfrm>
            <a:off x="976450" y="3038450"/>
            <a:ext cx="989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rial"/>
              <a:buAutoNum type="alphaUcPeriod"/>
            </a:pPr>
            <a:r>
              <a:rPr b="0" i="0" lang="en-AU" sz="1400" u="none" cap="none" strike="noStrike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Unit Testing and Integration Testing of code before converting to Azure Functions. Combined with end to end testing of the pipeline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1a52a0f82e1_2_27"/>
          <p:cNvSpPr txBox="1"/>
          <p:nvPr/>
        </p:nvSpPr>
        <p:spPr>
          <a:xfrm>
            <a:off x="1049075" y="3805925"/>
            <a:ext cx="99384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n-AU" sz="12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AU" sz="1250" u="none" cap="none" strike="noStrike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.    </a:t>
            </a:r>
            <a:r>
              <a:rPr b="0" i="0" lang="en-AU" sz="1400" u="none" cap="none" strike="noStrike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DAMA Framework to check data quality within consumption layer. Additionally a dashboard was made to monitor data quality dimensions</a:t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Completeness</a:t>
            </a:r>
            <a:r>
              <a:rPr b="0" i="0" lang="en-A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AU" sz="1400" u="none" cap="none" strike="noStrike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- Tracks null values in the database</a:t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r>
              <a:rPr b="0" i="0" lang="en-A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AU" sz="1400" u="none" cap="none" strike="noStrike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-  Tracks distinct classification of records</a:t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Timeliness</a:t>
            </a:r>
            <a:r>
              <a:rPr b="0" i="0" lang="en-A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AU" sz="1400" u="none" cap="none" strike="noStrike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- Tracks updation of data within the database</a:t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Validity</a:t>
            </a:r>
            <a:r>
              <a:rPr b="0" i="0" lang="en-A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AU" sz="1400" u="none" cap="none" strike="noStrike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 - Validation of columns within the database</a:t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Uniqueness</a:t>
            </a:r>
            <a:r>
              <a:rPr b="0" i="0" lang="en-A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AU" sz="1400" u="none" cap="none" strike="noStrike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- Tracks duplication within the database</a:t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n-AU" sz="1250" u="none" cap="none" strike="noStrike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50" u="none" cap="none" strike="noStrike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ae23e9191a_0_0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99"/>
              <a:buFont typeface="Arial"/>
              <a:buNone/>
            </a:pPr>
            <a:r>
              <a:rPr lang="en-AU" sz="4200"/>
              <a:t>Approach to Data Collection</a:t>
            </a:r>
            <a:endParaRPr sz="42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t/>
            </a:r>
            <a:endParaRPr sz="4400"/>
          </a:p>
        </p:txBody>
      </p:sp>
      <p:sp>
        <p:nvSpPr>
          <p:cNvPr id="582" name="Google Shape;582;g1ae23e9191a_0_0"/>
          <p:cNvSpPr txBox="1"/>
          <p:nvPr/>
        </p:nvSpPr>
        <p:spPr>
          <a:xfrm>
            <a:off x="7716525" y="6570000"/>
            <a:ext cx="389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83" name="Google Shape;583;g1ae23e9191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g1ae23e9191a_0_0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585" name="Google Shape;585;g1ae23e9191a_0_0"/>
          <p:cNvGraphicFramePr/>
          <p:nvPr/>
        </p:nvGraphicFramePr>
        <p:xfrm>
          <a:off x="239163" y="1016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{267C3BCB-9F9E-44F2-BFCE-5D07E8F1EF04}</a:tableStyleId>
              </a:tblPr>
              <a:tblGrid>
                <a:gridCol w="4062550"/>
                <a:gridCol w="3970500"/>
                <a:gridCol w="3680600"/>
              </a:tblGrid>
              <a:tr h="64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AU" sz="1800" u="none" cap="none" strike="noStrike">
                          <a:solidFill>
                            <a:schemeClr val="lt1"/>
                          </a:solidFill>
                        </a:rPr>
                        <a:t>Individual Incident Web Scraping</a:t>
                      </a:r>
                      <a:endParaRPr b="1"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AU" sz="1800" u="none" cap="none" strike="noStrike">
                          <a:solidFill>
                            <a:schemeClr val="lt1"/>
                          </a:solidFill>
                        </a:rPr>
                        <a:t>Export Tool without Filtering</a:t>
                      </a:r>
                      <a:endParaRPr b="1"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AU" sz="1800" u="none" cap="none" strike="noStrike">
                          <a:solidFill>
                            <a:schemeClr val="lt1"/>
                          </a:solidFill>
                        </a:rPr>
                        <a:t>Export Tool with Filtering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7675">
                <a:tc>
                  <a:txBody>
                    <a:bodyPr/>
                    <a:lstStyle/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Best data quality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No need to enrich location (lat/long is provided)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High probability of IP ban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Extremely slow (5 seconds per incident)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558000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No chance of IP ban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Fastest data collection (Avg runtime for a 3 day date range: 5-10 seconds)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Poor data quality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Additional API is required to enrich location later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558000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Great data quality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No chance of IP ban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Average runtime for a 3 day date range is 80 seconds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Additional API is required to enrich location later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558000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86" name="Google Shape;586;g1ae23e9191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726" y="2143645"/>
            <a:ext cx="856540" cy="85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1ae23e9191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8950" y="2143645"/>
            <a:ext cx="856540" cy="856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g1ae23e9191a_0_0"/>
          <p:cNvGrpSpPr/>
          <p:nvPr/>
        </p:nvGrpSpPr>
        <p:grpSpPr>
          <a:xfrm>
            <a:off x="9456489" y="2143627"/>
            <a:ext cx="1028110" cy="1105220"/>
            <a:chOff x="8821750" y="1999575"/>
            <a:chExt cx="1296481" cy="1393545"/>
          </a:xfrm>
        </p:grpSpPr>
        <p:pic>
          <p:nvPicPr>
            <p:cNvPr id="589" name="Google Shape;589;g1ae23e9191a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21750" y="199957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0" name="Google Shape;590;g1ae23e9191a_0_0"/>
            <p:cNvGrpSpPr/>
            <p:nvPr/>
          </p:nvGrpSpPr>
          <p:grpSpPr>
            <a:xfrm>
              <a:off x="9398233" y="2673122"/>
              <a:ext cx="719998" cy="719998"/>
              <a:chOff x="10090425" y="1956675"/>
              <a:chExt cx="1165800" cy="1165800"/>
            </a:xfrm>
          </p:grpSpPr>
          <p:sp>
            <p:nvSpPr>
              <p:cNvPr id="591" name="Google Shape;591;g1ae23e9191a_0_0"/>
              <p:cNvSpPr/>
              <p:nvPr/>
            </p:nvSpPr>
            <p:spPr>
              <a:xfrm>
                <a:off x="10090425" y="1956675"/>
                <a:ext cx="1165800" cy="1165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2" name="Google Shape;592;g1ae23e9191a_0_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313325" y="217957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93" name="Google Shape;593;g1ae23e9191a_0_0"/>
          <p:cNvPicPr preferRelativeResize="0"/>
          <p:nvPr/>
        </p:nvPicPr>
        <p:blipFill rotWithShape="1">
          <a:blip r:embed="rId8">
            <a:alphaModFix/>
          </a:blip>
          <a:srcRect b="19663" l="19621" r="18082" t="15819"/>
          <a:stretch/>
        </p:blipFill>
        <p:spPr>
          <a:xfrm>
            <a:off x="666300" y="3573950"/>
            <a:ext cx="411150" cy="4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1ae23e9191a_0_0"/>
          <p:cNvSpPr/>
          <p:nvPr/>
        </p:nvSpPr>
        <p:spPr>
          <a:xfrm>
            <a:off x="1559475" y="3441613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g1ae23e9191a_0_0"/>
          <p:cNvCxnSpPr>
            <a:stCxn id="593" idx="3"/>
            <a:endCxn id="594" idx="2"/>
          </p:cNvCxnSpPr>
          <p:nvPr/>
        </p:nvCxnSpPr>
        <p:spPr>
          <a:xfrm flipH="1" rot="10800000">
            <a:off x="1077450" y="3486725"/>
            <a:ext cx="482100" cy="2928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g1ae23e9191a_0_0"/>
          <p:cNvSpPr/>
          <p:nvPr/>
        </p:nvSpPr>
        <p:spPr>
          <a:xfrm>
            <a:off x="1559475" y="4033850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7" name="Google Shape;597;g1ae23e9191a_0_0"/>
          <p:cNvCxnSpPr>
            <a:stCxn id="593" idx="3"/>
            <a:endCxn id="596" idx="2"/>
          </p:cNvCxnSpPr>
          <p:nvPr/>
        </p:nvCxnSpPr>
        <p:spPr>
          <a:xfrm>
            <a:off x="1077450" y="3779525"/>
            <a:ext cx="482100" cy="2994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8" name="Google Shape;598;g1ae23e9191a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6675" y="5181895"/>
            <a:ext cx="4104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ae23e9191a_0_0"/>
          <p:cNvSpPr/>
          <p:nvPr/>
        </p:nvSpPr>
        <p:spPr>
          <a:xfrm>
            <a:off x="1557825" y="5122850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1ae23e9191a_0_0"/>
          <p:cNvSpPr/>
          <p:nvPr/>
        </p:nvSpPr>
        <p:spPr>
          <a:xfrm>
            <a:off x="1559475" y="5666838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g1ae23e9191a_0_0"/>
          <p:cNvCxnSpPr>
            <a:stCxn id="598" idx="3"/>
            <a:endCxn id="599" idx="2"/>
          </p:cNvCxnSpPr>
          <p:nvPr/>
        </p:nvCxnSpPr>
        <p:spPr>
          <a:xfrm flipH="1" rot="10800000">
            <a:off x="1077075" y="5167795"/>
            <a:ext cx="480900" cy="2193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g1ae23e9191a_0_0"/>
          <p:cNvCxnSpPr>
            <a:stCxn id="598" idx="3"/>
            <a:endCxn id="600" idx="2"/>
          </p:cNvCxnSpPr>
          <p:nvPr/>
        </p:nvCxnSpPr>
        <p:spPr>
          <a:xfrm>
            <a:off x="1077075" y="5387095"/>
            <a:ext cx="482400" cy="3246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3" name="Google Shape;603;g1ae23e9191a_0_0"/>
          <p:cNvPicPr preferRelativeResize="0"/>
          <p:nvPr/>
        </p:nvPicPr>
        <p:blipFill rotWithShape="1">
          <a:blip r:embed="rId8">
            <a:alphaModFix/>
          </a:blip>
          <a:srcRect b="19663" l="19621" r="18082" t="15819"/>
          <a:stretch/>
        </p:blipFill>
        <p:spPr>
          <a:xfrm>
            <a:off x="4733750" y="3573962"/>
            <a:ext cx="411150" cy="4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ae23e9191a_0_0"/>
          <p:cNvSpPr/>
          <p:nvPr/>
        </p:nvSpPr>
        <p:spPr>
          <a:xfrm>
            <a:off x="5619250" y="3410600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g1ae23e9191a_0_0"/>
          <p:cNvCxnSpPr>
            <a:stCxn id="603" idx="3"/>
            <a:endCxn id="604" idx="2"/>
          </p:cNvCxnSpPr>
          <p:nvPr/>
        </p:nvCxnSpPr>
        <p:spPr>
          <a:xfrm flipH="1" rot="10800000">
            <a:off x="5144900" y="3455537"/>
            <a:ext cx="474300" cy="3240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6" name="Google Shape;606;g1ae23e9191a_0_0"/>
          <p:cNvSpPr/>
          <p:nvPr/>
        </p:nvSpPr>
        <p:spPr>
          <a:xfrm>
            <a:off x="5619250" y="4058425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7" name="Google Shape;607;g1ae23e9191a_0_0"/>
          <p:cNvCxnSpPr>
            <a:stCxn id="603" idx="3"/>
            <a:endCxn id="606" idx="2"/>
          </p:cNvCxnSpPr>
          <p:nvPr/>
        </p:nvCxnSpPr>
        <p:spPr>
          <a:xfrm>
            <a:off x="5144900" y="3779537"/>
            <a:ext cx="474300" cy="3240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8" name="Google Shape;608;g1ae23e9191a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34125" y="5181907"/>
            <a:ext cx="4104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ae23e9191a_0_0"/>
          <p:cNvSpPr/>
          <p:nvPr/>
        </p:nvSpPr>
        <p:spPr>
          <a:xfrm>
            <a:off x="5627300" y="5122838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ae23e9191a_0_0"/>
          <p:cNvSpPr/>
          <p:nvPr/>
        </p:nvSpPr>
        <p:spPr>
          <a:xfrm>
            <a:off x="5629550" y="5790513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" name="Google Shape;611;g1ae23e9191a_0_0"/>
          <p:cNvCxnSpPr>
            <a:stCxn id="608" idx="3"/>
            <a:endCxn id="609" idx="2"/>
          </p:cNvCxnSpPr>
          <p:nvPr/>
        </p:nvCxnSpPr>
        <p:spPr>
          <a:xfrm flipH="1" rot="10800000">
            <a:off x="5144525" y="5167807"/>
            <a:ext cx="482700" cy="2193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g1ae23e9191a_0_0"/>
          <p:cNvCxnSpPr>
            <a:stCxn id="608" idx="3"/>
            <a:endCxn id="610" idx="2"/>
          </p:cNvCxnSpPr>
          <p:nvPr/>
        </p:nvCxnSpPr>
        <p:spPr>
          <a:xfrm>
            <a:off x="5144525" y="5387107"/>
            <a:ext cx="485100" cy="4485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3" name="Google Shape;613;g1ae23e9191a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13520" y="4351805"/>
            <a:ext cx="410400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ae23e9191a_0_0"/>
          <p:cNvPicPr preferRelativeResize="0"/>
          <p:nvPr/>
        </p:nvPicPr>
        <p:blipFill rotWithShape="1">
          <a:blip r:embed="rId8">
            <a:alphaModFix/>
          </a:blip>
          <a:srcRect b="19663" l="19621" r="18082" t="15819"/>
          <a:stretch/>
        </p:blipFill>
        <p:spPr>
          <a:xfrm>
            <a:off x="8713525" y="3573950"/>
            <a:ext cx="411150" cy="4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ae23e9191a_0_0"/>
          <p:cNvSpPr/>
          <p:nvPr/>
        </p:nvSpPr>
        <p:spPr>
          <a:xfrm>
            <a:off x="9566475" y="3433138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g1ae23e9191a_0_0"/>
          <p:cNvCxnSpPr>
            <a:stCxn id="614" idx="3"/>
            <a:endCxn id="615" idx="2"/>
          </p:cNvCxnSpPr>
          <p:nvPr/>
        </p:nvCxnSpPr>
        <p:spPr>
          <a:xfrm flipH="1" rot="10800000">
            <a:off x="9124675" y="3478025"/>
            <a:ext cx="441900" cy="3015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g1ae23e9191a_0_0"/>
          <p:cNvSpPr/>
          <p:nvPr/>
        </p:nvSpPr>
        <p:spPr>
          <a:xfrm>
            <a:off x="9566463" y="3842100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g1ae23e9191a_0_0"/>
          <p:cNvCxnSpPr>
            <a:stCxn id="614" idx="3"/>
            <a:endCxn id="617" idx="2"/>
          </p:cNvCxnSpPr>
          <p:nvPr/>
        </p:nvCxnSpPr>
        <p:spPr>
          <a:xfrm>
            <a:off x="9124675" y="3779525"/>
            <a:ext cx="441900" cy="1077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g1ae23e9191a_0_0"/>
          <p:cNvSpPr/>
          <p:nvPr/>
        </p:nvSpPr>
        <p:spPr>
          <a:xfrm>
            <a:off x="9566088" y="4512013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9D9D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g1ae23e9191a_0_0"/>
          <p:cNvCxnSpPr>
            <a:stCxn id="613" idx="3"/>
            <a:endCxn id="619" idx="2"/>
          </p:cNvCxnSpPr>
          <p:nvPr/>
        </p:nvCxnSpPr>
        <p:spPr>
          <a:xfrm>
            <a:off x="9123920" y="4557005"/>
            <a:ext cx="442200" cy="6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9D9D9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1" name="Google Shape;621;g1ae23e9191a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13525" y="5181907"/>
            <a:ext cx="4104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1ae23e9191a_0_0"/>
          <p:cNvSpPr/>
          <p:nvPr/>
        </p:nvSpPr>
        <p:spPr>
          <a:xfrm>
            <a:off x="9566475" y="5342088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g1ae23e9191a_0_0"/>
          <p:cNvCxnSpPr>
            <a:stCxn id="621" idx="3"/>
            <a:endCxn id="622" idx="2"/>
          </p:cNvCxnSpPr>
          <p:nvPr/>
        </p:nvCxnSpPr>
        <p:spPr>
          <a:xfrm>
            <a:off x="9123925" y="5387107"/>
            <a:ext cx="442500" cy="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g161f2f1d0e7_0_0"/>
          <p:cNvPicPr preferRelativeResize="0"/>
          <p:nvPr/>
        </p:nvPicPr>
        <p:blipFill rotWithShape="1">
          <a:blip r:embed="rId4">
            <a:alphaModFix/>
          </a:blip>
          <a:srcRect b="2626" l="2469" r="2192" t="11521"/>
          <a:stretch/>
        </p:blipFill>
        <p:spPr>
          <a:xfrm>
            <a:off x="854500" y="988925"/>
            <a:ext cx="10483000" cy="52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161f2f1d0e7_0_0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AU" sz="4400"/>
              <a:t>Pipeline Architecture</a:t>
            </a:r>
            <a:endParaRPr sz="4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t/>
            </a:r>
            <a:endParaRPr/>
          </a:p>
        </p:txBody>
      </p:sp>
      <p:pic>
        <p:nvPicPr>
          <p:cNvPr id="631" name="Google Shape;631;g161f2f1d0e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2940" y="105643"/>
            <a:ext cx="702000" cy="72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2" name="Google Shape;632;g161f2f1d0e7_0_0"/>
          <p:cNvSpPr txBox="1"/>
          <p:nvPr/>
        </p:nvSpPr>
        <p:spPr>
          <a:xfrm>
            <a:off x="10619025" y="246050"/>
            <a:ext cx="143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Finn Tolmie</a:t>
            </a:r>
            <a:endParaRPr b="0" i="0" sz="1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33" name="Google Shape;633;g161f2f1d0e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g161f2f1d0e7_0_0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5" name="Google Shape;635;g161f2f1d0e7_0_0"/>
          <p:cNvSpPr txBox="1"/>
          <p:nvPr/>
        </p:nvSpPr>
        <p:spPr>
          <a:xfrm>
            <a:off x="9448200" y="1078950"/>
            <a:ext cx="21342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Legend</a:t>
            </a:r>
            <a:endParaRPr b="0" i="0" sz="145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Trigger Input</a:t>
            </a:r>
            <a:endParaRPr b="0" i="0" sz="1200" u="none" cap="none" strike="noStrike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Input/Output</a:t>
            </a:r>
            <a:endParaRPr b="0" i="0" sz="12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rgbClr val="DFE3E8"/>
                </a:solidFill>
                <a:latin typeface="Inter"/>
                <a:ea typeface="Inter"/>
                <a:cs typeface="Inter"/>
                <a:sym typeface="Inter"/>
              </a:rPr>
              <a:t>External Requests</a:t>
            </a:r>
            <a:endParaRPr b="0" i="0" sz="1200" u="none" cap="none" strike="noStrike">
              <a:solidFill>
                <a:srgbClr val="DFE3E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36" name="Google Shape;636;g161f2f1d0e7_0_0"/>
          <p:cNvSpPr/>
          <p:nvPr/>
        </p:nvSpPr>
        <p:spPr>
          <a:xfrm>
            <a:off x="9358925" y="1412500"/>
            <a:ext cx="144000" cy="1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161f2f1d0e7_0_0"/>
          <p:cNvSpPr/>
          <p:nvPr/>
        </p:nvSpPr>
        <p:spPr>
          <a:xfrm>
            <a:off x="9358925" y="1594450"/>
            <a:ext cx="144000" cy="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161f2f1d0e7_0_0"/>
          <p:cNvSpPr/>
          <p:nvPr/>
        </p:nvSpPr>
        <p:spPr>
          <a:xfrm>
            <a:off x="9358925" y="1776400"/>
            <a:ext cx="144000" cy="144000"/>
          </a:xfrm>
          <a:prstGeom prst="rect">
            <a:avLst/>
          </a:prstGeom>
          <a:solidFill>
            <a:srgbClr val="DFE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5fa5148be4_0_393"/>
          <p:cNvSpPr txBox="1"/>
          <p:nvPr>
            <p:ph idx="1" type="body"/>
          </p:nvPr>
        </p:nvSpPr>
        <p:spPr>
          <a:xfrm>
            <a:off x="352633" y="2851525"/>
            <a:ext cx="8355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958"/>
              <a:buNone/>
            </a:pPr>
            <a:r>
              <a:t/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AU" sz="4400">
                <a:solidFill>
                  <a:schemeClr val="lt1"/>
                </a:solidFill>
              </a:rPr>
              <a:t>06 Frontend Demonstration </a:t>
            </a:r>
            <a:r>
              <a:rPr lang="en-A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A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645" name="Google Shape;645;g15fa5148be4_0_393"/>
          <p:cNvPicPr preferRelativeResize="0"/>
          <p:nvPr/>
        </p:nvPicPr>
        <p:blipFill rotWithShape="1">
          <a:blip r:embed="rId3">
            <a:alphaModFix/>
          </a:blip>
          <a:srcRect b="0" l="8373" r="6871" t="0"/>
          <a:stretch/>
        </p:blipFill>
        <p:spPr>
          <a:xfrm>
            <a:off x="5387770" y="548825"/>
            <a:ext cx="702000" cy="72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g15fa5148be4_0_393"/>
          <p:cNvSpPr txBox="1"/>
          <p:nvPr/>
        </p:nvSpPr>
        <p:spPr>
          <a:xfrm>
            <a:off x="6251400" y="689225"/>
            <a:ext cx="163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Ashlee Soutar</a:t>
            </a:r>
            <a:endParaRPr b="0" i="0" sz="1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47" name="Google Shape;647;g15fa5148be4_0_3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g15fa5148be4_0_393"/>
          <p:cNvCxnSpPr>
            <a:stCxn id="647" idx="3"/>
          </p:cNvCxnSpPr>
          <p:nvPr/>
        </p:nvCxnSpPr>
        <p:spPr>
          <a:xfrm>
            <a:off x="11025924" y="6526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g15fa5148be4_0_393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0" name="Google Shape;650;g15fa5148be4_0_393"/>
          <p:cNvSpPr txBox="1"/>
          <p:nvPr/>
        </p:nvSpPr>
        <p:spPr>
          <a:xfrm>
            <a:off x="9498838" y="689225"/>
            <a:ext cx="163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Chris Austin</a:t>
            </a:r>
            <a:endParaRPr b="0" i="0" sz="1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51" name="Google Shape;651;g15fa5148be4_0_3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7626" y="548832"/>
            <a:ext cx="702000" cy="72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9b345a3754_4_5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99"/>
              <a:buFont typeface="Arial"/>
              <a:buNone/>
            </a:pPr>
            <a:r>
              <a:rPr lang="en-AU" sz="4400"/>
              <a:t>Primary Page</a:t>
            </a:r>
            <a:endParaRPr sz="4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t/>
            </a:r>
            <a:endParaRPr/>
          </a:p>
        </p:txBody>
      </p:sp>
      <p:pic>
        <p:nvPicPr>
          <p:cNvPr id="658" name="Google Shape;658;g19b345a3754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975" y="974475"/>
            <a:ext cx="9572050" cy="53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19b345a3754_4_5"/>
          <p:cNvPicPr preferRelativeResize="0"/>
          <p:nvPr/>
        </p:nvPicPr>
        <p:blipFill rotWithShape="1">
          <a:blip r:embed="rId4">
            <a:alphaModFix/>
          </a:blip>
          <a:srcRect b="0" l="8373" r="6872" t="0"/>
          <a:stretch/>
        </p:blipFill>
        <p:spPr>
          <a:xfrm>
            <a:off x="9316845" y="102325"/>
            <a:ext cx="702000" cy="72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0" name="Google Shape;660;g19b345a3754_4_5"/>
          <p:cNvSpPr txBox="1"/>
          <p:nvPr/>
        </p:nvSpPr>
        <p:spPr>
          <a:xfrm>
            <a:off x="10180475" y="242725"/>
            <a:ext cx="163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Ashlee Soutar</a:t>
            </a:r>
            <a:endParaRPr b="0" i="0" sz="1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9b345a3754_4_36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99"/>
              <a:buFont typeface="Arial"/>
              <a:buNone/>
            </a:pPr>
            <a:r>
              <a:rPr lang="en-AU" sz="4400"/>
              <a:t>Summary Page</a:t>
            </a:r>
            <a:endParaRPr sz="4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t/>
            </a:r>
            <a:endParaRPr/>
          </a:p>
        </p:txBody>
      </p:sp>
      <p:pic>
        <p:nvPicPr>
          <p:cNvPr id="667" name="Google Shape;667;g19b345a3754_4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800" y="969025"/>
            <a:ext cx="9532401" cy="53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19b345a3754_4_36"/>
          <p:cNvPicPr preferRelativeResize="0"/>
          <p:nvPr/>
        </p:nvPicPr>
        <p:blipFill rotWithShape="1">
          <a:blip r:embed="rId4">
            <a:alphaModFix/>
          </a:blip>
          <a:srcRect b="0" l="8373" r="6872" t="0"/>
          <a:stretch/>
        </p:blipFill>
        <p:spPr>
          <a:xfrm>
            <a:off x="9347770" y="93400"/>
            <a:ext cx="702000" cy="72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9" name="Google Shape;669;g19b345a3754_4_36"/>
          <p:cNvSpPr txBox="1"/>
          <p:nvPr/>
        </p:nvSpPr>
        <p:spPr>
          <a:xfrm>
            <a:off x="10211400" y="233800"/>
            <a:ext cx="163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Ashlee Soutar</a:t>
            </a:r>
            <a:endParaRPr b="0" i="0" sz="1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9b345a3754_4_43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99"/>
              <a:buFont typeface="Arial"/>
              <a:buNone/>
            </a:pPr>
            <a:r>
              <a:rPr lang="en-AU" sz="4400"/>
              <a:t>Comparison Page</a:t>
            </a:r>
            <a:endParaRPr sz="44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t/>
            </a:r>
            <a:endParaRPr/>
          </a:p>
        </p:txBody>
      </p:sp>
      <p:sp>
        <p:nvSpPr>
          <p:cNvPr id="676" name="Google Shape;676;g19b345a3754_4_43"/>
          <p:cNvSpPr txBox="1"/>
          <p:nvPr/>
        </p:nvSpPr>
        <p:spPr>
          <a:xfrm>
            <a:off x="10553400" y="226100"/>
            <a:ext cx="163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Chris Austin</a:t>
            </a:r>
            <a:endParaRPr b="0" i="0" sz="1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77" name="Google Shape;677;g19b345a3754_4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2188" y="85707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8" name="Google Shape;678;g19b345a3754_4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800" y="942250"/>
            <a:ext cx="9638400" cy="54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9b345a3754_4_67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nter Light"/>
              <a:buNone/>
            </a:pPr>
            <a:r>
              <a:rPr lang="en-AU" sz="4400">
                <a:solidFill>
                  <a:srgbClr val="FFFFFF"/>
                </a:solidFill>
              </a:rPr>
              <a:t>07 </a:t>
            </a:r>
            <a:r>
              <a:rPr lang="en-AU" sz="44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Value</a:t>
            </a:r>
            <a:r>
              <a:rPr lang="en-AU" sz="4400">
                <a:solidFill>
                  <a:srgbClr val="FFFFFF"/>
                </a:solidFill>
              </a:rPr>
              <a:t> </a:t>
            </a:r>
            <a:br>
              <a:rPr lang="en-AU" sz="1200">
                <a:solidFill>
                  <a:srgbClr val="FFFFFF"/>
                </a:solidFill>
              </a:rPr>
            </a:br>
            <a:endParaRPr/>
          </a:p>
        </p:txBody>
      </p:sp>
      <p:sp>
        <p:nvSpPr>
          <p:cNvPr id="684" name="Google Shape;684;g19b345a3754_4_67"/>
          <p:cNvSpPr txBox="1"/>
          <p:nvPr/>
        </p:nvSpPr>
        <p:spPr>
          <a:xfrm>
            <a:off x="10553400" y="226100"/>
            <a:ext cx="163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Chris Austin</a:t>
            </a:r>
            <a:endParaRPr b="0" i="0" sz="1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85" name="Google Shape;685;g19b345a3754_4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2188" y="85707"/>
            <a:ext cx="702000" cy="72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6" name="Google Shape;686;g19b345a3754_4_67"/>
          <p:cNvSpPr txBox="1"/>
          <p:nvPr/>
        </p:nvSpPr>
        <p:spPr>
          <a:xfrm>
            <a:off x="372725" y="1267665"/>
            <a:ext cx="23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AU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[Part of] </a:t>
            </a:r>
            <a:r>
              <a:rPr b="1" i="0" lang="en-AU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Problem: </a:t>
            </a:r>
            <a:endParaRPr b="1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7" name="Google Shape;687;g19b345a3754_4_67"/>
          <p:cNvSpPr txBox="1"/>
          <p:nvPr/>
        </p:nvSpPr>
        <p:spPr>
          <a:xfrm>
            <a:off x="2533324" y="2671242"/>
            <a:ext cx="538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An interactive dashboard with accurate, clear and relevant visualisations of US gun-related violence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88" name="Google Shape;688;g19b345a3754_4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9" name="Google Shape;689;g19b345a3754_4_67"/>
          <p:cNvCxnSpPr>
            <a:stCxn id="688" idx="3"/>
          </p:cNvCxnSpPr>
          <p:nvPr/>
        </p:nvCxnSpPr>
        <p:spPr>
          <a:xfrm>
            <a:off x="11025924" y="6526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0" name="Google Shape;690;g19b345a3754_4_67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1" name="Google Shape;691;g19b345a3754_4_67"/>
          <p:cNvCxnSpPr/>
          <p:nvPr/>
        </p:nvCxnSpPr>
        <p:spPr>
          <a:xfrm>
            <a:off x="2478779" y="1289477"/>
            <a:ext cx="18900" cy="42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92" name="Google Shape;692;g19b345a3754_4_67"/>
          <p:cNvSpPr txBox="1"/>
          <p:nvPr/>
        </p:nvSpPr>
        <p:spPr>
          <a:xfrm>
            <a:off x="2617724" y="1294094"/>
            <a:ext cx="245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AU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Gun Violence In America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9b345a3754_4_67"/>
          <p:cNvSpPr txBox="1"/>
          <p:nvPr/>
        </p:nvSpPr>
        <p:spPr>
          <a:xfrm>
            <a:off x="372725" y="1969474"/>
            <a:ext cx="23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AU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[Part of] </a:t>
            </a:r>
            <a:r>
              <a:rPr b="1" i="0" lang="en-AU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Solution: </a:t>
            </a:r>
            <a:endParaRPr b="1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4" name="Google Shape;694;g19b345a3754_4_67"/>
          <p:cNvSpPr txBox="1"/>
          <p:nvPr/>
        </p:nvSpPr>
        <p:spPr>
          <a:xfrm>
            <a:off x="2617674" y="2054313"/>
            <a:ext cx="245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AU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Knowledge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" name="Google Shape;695;g19b345a3754_4_67"/>
          <p:cNvCxnSpPr/>
          <p:nvPr/>
        </p:nvCxnSpPr>
        <p:spPr>
          <a:xfrm>
            <a:off x="3190382" y="2362090"/>
            <a:ext cx="10800" cy="413100"/>
          </a:xfrm>
          <a:prstGeom prst="straightConnector1">
            <a:avLst/>
          </a:prstGeom>
          <a:noFill/>
          <a:ln cap="flat" cmpd="sng" w="38100">
            <a:solidFill>
              <a:srgbClr val="FFE6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6" name="Google Shape;696;g19b345a3754_4_67"/>
          <p:cNvSpPr txBox="1"/>
          <p:nvPr/>
        </p:nvSpPr>
        <p:spPr>
          <a:xfrm>
            <a:off x="7461875" y="5967250"/>
            <a:ext cx="44685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9845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AU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Johns Hopkins Center for Gun Violence Solutions. (2022). A Year in Review: 2020 Gun Deaths in the U.S. Available: https://publichealth.jhu.edu/gun-violence-solutions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19b345a3754_4_67"/>
          <p:cNvSpPr txBox="1"/>
          <p:nvPr/>
        </p:nvSpPr>
        <p:spPr>
          <a:xfrm>
            <a:off x="293915" y="2671225"/>
            <a:ext cx="21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AU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Goal:</a:t>
            </a:r>
            <a:endParaRPr b="1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98" name="Google Shape;698;g19b345a3754_4_67"/>
          <p:cNvCxnSpPr/>
          <p:nvPr/>
        </p:nvCxnSpPr>
        <p:spPr>
          <a:xfrm>
            <a:off x="4945637" y="1447982"/>
            <a:ext cx="349200" cy="0"/>
          </a:xfrm>
          <a:prstGeom prst="straightConnector1">
            <a:avLst/>
          </a:prstGeom>
          <a:noFill/>
          <a:ln cap="flat" cmpd="sng" w="38100">
            <a:solidFill>
              <a:srgbClr val="FFE6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9" name="Google Shape;699;g19b345a3754_4_67"/>
          <p:cNvSpPr txBox="1"/>
          <p:nvPr/>
        </p:nvSpPr>
        <p:spPr>
          <a:xfrm>
            <a:off x="5294799" y="1267675"/>
            <a:ext cx="261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- 2020 had the most gun-related deaths on record at the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- 2021 beat that record by an additional 3500</a:t>
            </a:r>
            <a:endParaRPr b="0" i="1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0" name="Google Shape;700;g19b345a3754_4_67"/>
          <p:cNvSpPr txBox="1"/>
          <p:nvPr/>
        </p:nvSpPr>
        <p:spPr>
          <a:xfrm>
            <a:off x="293931" y="3192300"/>
            <a:ext cx="21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AU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User:</a:t>
            </a:r>
            <a:endParaRPr b="1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1" name="Google Shape;701;g19b345a3754_4_67"/>
          <p:cNvSpPr txBox="1"/>
          <p:nvPr/>
        </p:nvSpPr>
        <p:spPr>
          <a:xfrm>
            <a:off x="2519200" y="3194075"/>
            <a:ext cx="538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Anyone with an interest in gun-related violence statistics and trends (politicians, police, businesses, etc.)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2" name="Google Shape;702;g19b345a3754_4_67"/>
          <p:cNvSpPr txBox="1"/>
          <p:nvPr/>
        </p:nvSpPr>
        <p:spPr>
          <a:xfrm>
            <a:off x="308061" y="3713379"/>
            <a:ext cx="21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AU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Benefit:</a:t>
            </a:r>
            <a:endParaRPr b="1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3" name="Google Shape;703;g19b345a3754_4_67"/>
          <p:cNvSpPr txBox="1"/>
          <p:nvPr/>
        </p:nvSpPr>
        <p:spPr>
          <a:xfrm>
            <a:off x="2523400" y="3713375"/>
            <a:ext cx="538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By having easy access to US gun violence information, stakeholders can make more informed decisions that may: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  <a:extLst>
                <a:ext uri="http://customooxmlschemas.google.com/">
                  <go:slidesCustomData xmlns:go="http://customooxmlschemas.google.com/" textRoundtripDataId="3"/>
                </a:ext>
              </a:extLs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1. Help prevent future gun violence 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  <a:extLst>
                <a:ext uri="http://customooxmlschemas.google.com/">
                  <go:slidesCustomData xmlns:go="http://customooxmlschemas.google.com/" textRoundtripDataId="5"/>
                </a:ext>
              </a:extLs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AU" sz="1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E.g.: politicians and police knowing which geographical areas to focus on</a:t>
            </a:r>
            <a:endParaRPr b="0" i="1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  <a:extLst>
                <a:ext uri="http://customooxmlschemas.google.com/">
                  <go:slidesCustomData xmlns:go="http://customooxmlschemas.google.com/" textRoundtripDataId="7"/>
                </a:ext>
              </a:extLs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2. Increase the safety of individuals or businesses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  <a:extLst>
                <a:ext uri="http://customooxmlschemas.google.com/">
                  <go:slidesCustomData xmlns:go="http://customooxmlschemas.google.com/" textRoundtripDataId="9"/>
                </a:ext>
              </a:extLs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AU" sz="1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E.g.: Researching where would be a safer place to live or start a business</a:t>
            </a:r>
            <a:endParaRPr b="0" i="1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704" name="Google Shape;704;g19b345a3754_4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5725" y="920125"/>
            <a:ext cx="3994650" cy="5134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5" name="Google Shape;705;g19b345a3754_4_67"/>
          <p:cNvGraphicFramePr/>
          <p:nvPr/>
        </p:nvGraphicFramePr>
        <p:xfrm>
          <a:off x="624075" y="55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{B1B9D5B5-BE80-4BF7-9E41-25D2AC1BDC46}</a:tableStyleId>
              </a:tblPr>
              <a:tblGrid>
                <a:gridCol w="866775"/>
                <a:gridCol w="1152525"/>
                <a:gridCol w="485775"/>
                <a:gridCol w="1171575"/>
                <a:gridCol w="1419225"/>
                <a:gridCol w="619125"/>
                <a:gridCol w="723900"/>
              </a:tblGrid>
              <a:tr h="21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Incident ID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Incident Date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State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City Or County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Address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# Killed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# Injured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1466705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August 3, 2019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Texas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El Paso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7101 Gateway Blvd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23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23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1467828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August 4, 2019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Ohio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Dayton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419 E 5th St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17</a:t>
                      </a:r>
                      <a:endParaRPr sz="12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6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613742e0e1_2_19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rPr lang="en-AU" sz="3600"/>
              <a:t>08 Future Considerations</a:t>
            </a:r>
            <a:endParaRPr sz="3600"/>
          </a:p>
        </p:txBody>
      </p:sp>
      <p:pic>
        <p:nvPicPr>
          <p:cNvPr id="712" name="Google Shape;712;g1613742e0e1_2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200" y="84263"/>
            <a:ext cx="702000" cy="72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3" name="Google Shape;713;g1613742e0e1_2_19"/>
          <p:cNvSpPr txBox="1"/>
          <p:nvPr/>
        </p:nvSpPr>
        <p:spPr>
          <a:xfrm>
            <a:off x="7067200" y="224675"/>
            <a:ext cx="302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Joel O’Donnell-Goodman</a:t>
            </a:r>
            <a:endParaRPr b="0" i="0" sz="1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14" name="Google Shape;714;g1613742e0e1_2_19"/>
          <p:cNvSpPr txBox="1"/>
          <p:nvPr/>
        </p:nvSpPr>
        <p:spPr>
          <a:xfrm>
            <a:off x="10605150" y="224675"/>
            <a:ext cx="163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AU" sz="17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Yarra Masad</a:t>
            </a:r>
            <a:endParaRPr b="0" i="0" sz="17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715" name="Google Shape;715;g1613742e0e1_2_19"/>
          <p:cNvPicPr preferRelativeResize="0"/>
          <p:nvPr/>
        </p:nvPicPr>
        <p:blipFill rotWithShape="1">
          <a:blip r:embed="rId4">
            <a:alphaModFix/>
          </a:blip>
          <a:srcRect b="10317" l="0" r="10624" t="2247"/>
          <a:stretch/>
        </p:blipFill>
        <p:spPr>
          <a:xfrm>
            <a:off x="9903150" y="84275"/>
            <a:ext cx="702000" cy="727200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716" name="Google Shape;716;g1613742e0e1_2_19"/>
          <p:cNvGraphicFramePr/>
          <p:nvPr/>
        </p:nvGraphicFramePr>
        <p:xfrm>
          <a:off x="609600" y="1018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{267C3BCB-9F9E-44F2-BFCE-5D07E8F1EF04}</a:tableStyleId>
              </a:tblPr>
              <a:tblGrid>
                <a:gridCol w="5486400"/>
                <a:gridCol w="5486400"/>
              </a:tblGrid>
              <a:tr h="5532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AU" sz="1500" u="none" cap="none" strike="noStrike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Engineering &amp; Data Modelling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AU" sz="1300" u="none" cap="none" strike="noStrike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Completed 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1115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Inter Light"/>
                        <a:buChar char="●"/>
                      </a:pPr>
                      <a:r>
                        <a:rPr lang="en-AU" sz="13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Location enrichment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-31115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Inter Light"/>
                        <a:buChar char="●"/>
                      </a:pPr>
                      <a:r>
                        <a:rPr lang="en-AU" sz="13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Ingesting 2018-2022 historical data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-31115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Inter Light"/>
                        <a:buChar char="●"/>
                      </a:pPr>
                      <a:r>
                        <a:rPr lang="en-AU" sz="13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Integrating front-end with dynamic data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-31115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Inter Light"/>
                        <a:buChar char="●"/>
                      </a:pPr>
                      <a:r>
                        <a:rPr lang="en-AU" sz="13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Connect participants and incidents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0" lvl="0" marL="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0" lvl="0" marL="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AU" sz="1300" u="none" cap="none" strike="noStrike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Future Enhancements 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1115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Inter Light"/>
                        <a:buChar char="●"/>
                      </a:pPr>
                      <a:r>
                        <a:rPr lang="en-AU" sz="13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Implement checksums for data ingested into blobs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-31115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Inter Light"/>
                        <a:buChar char="●"/>
                      </a:pPr>
                      <a:r>
                        <a:rPr lang="en-AU" sz="13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Database migration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-31115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Inter Light"/>
                        <a:buChar char="●"/>
                      </a:pPr>
                      <a:r>
                        <a:rPr lang="en-AU" sz="13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Ensure data immutability for participants table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-31115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Inter Light"/>
                        <a:buChar char="●"/>
                      </a:pPr>
                      <a:r>
                        <a:rPr lang="en-AU" sz="13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Backend optimisations (execution time, reliability)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AU" sz="1500" u="none" cap="none" strike="noStrike">
                          <a:solidFill>
                            <a:srgbClr val="FFFFFF"/>
                          </a:solidFill>
                        </a:rPr>
                        <a:t>Data Visualisation &amp; Analysis</a:t>
                      </a:r>
                      <a:endParaRPr b="1" sz="15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AU" sz="1300" u="none" cap="none" strike="noStrike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Completed 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11150" lvl="0" marL="9144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Inter"/>
                        <a:buChar char="●"/>
                      </a:pPr>
                      <a:r>
                        <a:rPr lang="en-AU" sz="1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Improvement of data availability at state-level for drill-down feature on heatmap 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11150" lvl="0" marL="9144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Inter"/>
                        <a:buChar char="●"/>
                      </a:pPr>
                      <a:r>
                        <a:rPr lang="en-AU" sz="1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Implement Comparison Page 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11150" lvl="0" marL="9144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Inter"/>
                        <a:buChar char="●"/>
                      </a:pPr>
                      <a:r>
                        <a:rPr lang="en-AU" sz="1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Transfer to dynamic data set 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11150" lvl="0" marL="9144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Inter"/>
                        <a:buChar char="●"/>
                      </a:pPr>
                      <a:r>
                        <a:rPr lang="en-AU" sz="1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Source real-time data from dynamic dataset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11150" lvl="0" marL="9144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Inter"/>
                        <a:buChar char="●"/>
                      </a:pPr>
                      <a:r>
                        <a:rPr lang="en-AU" sz="1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Cross visual drill down levels are synced but maintain the data accuracy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9144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4572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AU" sz="1300" u="none" cap="none" strike="noStrike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Future Enhancements 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11150" lvl="0" marL="9144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Inter"/>
                        <a:buChar char="●"/>
                      </a:pPr>
                      <a:r>
                        <a:rPr lang="en-AU" sz="1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Implement a greater variety of metrics into the heatmap 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11150" lvl="0" marL="9144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Inter"/>
                        <a:buChar char="●"/>
                      </a:pPr>
                      <a:r>
                        <a:rPr lang="en-AU" sz="1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Incorporation of Gun Data into the Summary Page</a:t>
                      </a:r>
                      <a:endParaRPr b="1" sz="13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17" name="Google Shape;717;g1613742e0e1_2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Google Shape;718;g1613742e0e1_2_19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"/>
          <p:cNvSpPr txBox="1"/>
          <p:nvPr>
            <p:ph idx="4294967295" type="title"/>
          </p:nvPr>
        </p:nvSpPr>
        <p:spPr>
          <a:xfrm>
            <a:off x="4317339" y="3135466"/>
            <a:ext cx="3557322" cy="5902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98"/>
              <a:buFont typeface="Inter Light"/>
              <a:buNone/>
            </a:pPr>
            <a:r>
              <a:rPr b="1" lang="en-AU" sz="4398">
                <a:solidFill>
                  <a:schemeClr val="dk2"/>
                </a:solidFill>
              </a:rPr>
              <a:t>AGENDA</a:t>
            </a:r>
            <a:endParaRPr/>
          </a:p>
        </p:txBody>
      </p:sp>
      <p:graphicFrame>
        <p:nvGraphicFramePr>
          <p:cNvPr id="324" name="Google Shape;324;p2"/>
          <p:cNvGraphicFramePr/>
          <p:nvPr/>
        </p:nvGraphicFramePr>
        <p:xfrm>
          <a:off x="906227" y="34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{B1B9D5B5-BE80-4BF7-9E41-25D2AC1BDC46}</a:tableStyleId>
              </a:tblPr>
              <a:tblGrid>
                <a:gridCol w="2580900"/>
                <a:gridCol w="830225"/>
              </a:tblGrid>
              <a:tr h="6356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rPr lang="en-AU" sz="16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Welcome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D1DA"/>
                        </a:buClr>
                        <a:buSzPts val="3600"/>
                        <a:buFont typeface="Inter Light"/>
                        <a:buNone/>
                      </a:pPr>
                      <a:r>
                        <a:rPr b="1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01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rPr b="0" lang="en-AU" sz="16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Problem Statement 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D1DA"/>
                        </a:buClr>
                        <a:buSzPts val="3600"/>
                        <a:buFont typeface="Inter Light"/>
                        <a:buNone/>
                      </a:pPr>
                      <a:r>
                        <a:rPr b="1" i="0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02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rPr lang="en-AU" sz="16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Business Requirements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D1DA"/>
                        </a:buClr>
                        <a:buSzPts val="3600"/>
                        <a:buFont typeface="Inter Light"/>
                        <a:buNone/>
                      </a:pPr>
                      <a:r>
                        <a:rPr b="1" i="0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03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rPr lang="en-AU" sz="16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Approach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D1DA"/>
                        </a:buClr>
                        <a:buSzPts val="3600"/>
                        <a:buFont typeface="Inter Light"/>
                        <a:buNone/>
                      </a:pPr>
                      <a:r>
                        <a:rPr b="1" i="0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04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Backend 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05</a:t>
                      </a:r>
                      <a:endParaRPr b="1" i="0" sz="3600" u="none" cap="none" strike="noStrike">
                        <a:solidFill>
                          <a:srgbClr val="D1D1DA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5" name="Google Shape;325;p2"/>
          <p:cNvGraphicFramePr/>
          <p:nvPr/>
        </p:nvGraphicFramePr>
        <p:xfrm>
          <a:off x="7821073" y="35348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{B1B9D5B5-BE80-4BF7-9E41-25D2AC1BDC46}</a:tableStyleId>
              </a:tblPr>
              <a:tblGrid>
                <a:gridCol w="819875"/>
                <a:gridCol w="2591250"/>
              </a:tblGrid>
              <a:tr h="63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06</a:t>
                      </a:r>
                      <a:endParaRPr b="1" sz="3600" u="none" cap="none" strike="noStrike">
                        <a:solidFill>
                          <a:srgbClr val="D1D1DA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rPr lang="en-AU" sz="16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Frontend </a:t>
                      </a:r>
                      <a:endParaRPr b="0" sz="16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07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t/>
                      </a:r>
                      <a:endParaRPr b="0" sz="16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rPr lang="en-AU" sz="16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Value</a:t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D1DA"/>
                        </a:buClr>
                        <a:buSzPts val="3600"/>
                        <a:buFont typeface="Inter Light"/>
                        <a:buNone/>
                      </a:pPr>
                      <a:r>
                        <a:rPr b="1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08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rPr lang="en-AU" sz="16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Future Considerations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D1DA"/>
                        </a:buClr>
                        <a:buSzPts val="3600"/>
                        <a:buFont typeface="Inter Light"/>
                        <a:buNone/>
                      </a:pPr>
                      <a:r>
                        <a:rPr b="1" i="0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0</a:t>
                      </a:r>
                      <a:r>
                        <a:rPr b="1" lang="en-AU" sz="3600" u="none" cap="none" strike="noStrike">
                          <a:solidFill>
                            <a:srgbClr val="D1D1DA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9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Inter Light"/>
                        <a:buNone/>
                      </a:pPr>
                      <a:r>
                        <a:rPr b="0" i="0" lang="en-AU" sz="16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Q &amp; A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26" name="Google Shape;326;p2"/>
          <p:cNvCxnSpPr/>
          <p:nvPr/>
        </p:nvCxnSpPr>
        <p:spPr>
          <a:xfrm rot="10800000">
            <a:off x="4515950" y="393225"/>
            <a:ext cx="0" cy="3125700"/>
          </a:xfrm>
          <a:prstGeom prst="straightConnector1">
            <a:avLst/>
          </a:prstGeom>
          <a:noFill/>
          <a:ln cap="flat" cmpd="sng" w="9525">
            <a:solidFill>
              <a:srgbClr val="FFE60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327" name="Google Shape;327;p2"/>
          <p:cNvCxnSpPr/>
          <p:nvPr/>
        </p:nvCxnSpPr>
        <p:spPr>
          <a:xfrm flipH="1" rot="10800000">
            <a:off x="7625950" y="3534700"/>
            <a:ext cx="10800" cy="2510700"/>
          </a:xfrm>
          <a:prstGeom prst="straightConnector1">
            <a:avLst/>
          </a:prstGeom>
          <a:noFill/>
          <a:ln cap="flat" cmpd="sng" w="9525">
            <a:solidFill>
              <a:srgbClr val="FFE600"/>
            </a:solidFill>
            <a:prstDash val="lgDash"/>
            <a:round/>
            <a:headEnd len="sm" w="sm" type="none"/>
            <a:tailEnd len="sm" w="sm" type="none"/>
          </a:ln>
        </p:spPr>
      </p:cxnSp>
      <p:pic>
        <p:nvPicPr>
          <p:cNvPr id="328" name="Google Shape;3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2"/>
          <p:cNvCxnSpPr>
            <a:stCxn id="328" idx="3"/>
          </p:cNvCxnSpPr>
          <p:nvPr/>
        </p:nvCxnSpPr>
        <p:spPr>
          <a:xfrm>
            <a:off x="11025924" y="6526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2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nter Light"/>
              <a:buNone/>
            </a:pPr>
            <a:r>
              <a:rPr lang="en-AU" sz="4400">
                <a:solidFill>
                  <a:srgbClr val="FFFFFF"/>
                </a:solidFill>
              </a:rPr>
              <a:t>09 Q&amp;A</a:t>
            </a:r>
            <a:br>
              <a:rPr lang="en-AU" sz="1200">
                <a:solidFill>
                  <a:srgbClr val="FFFFFF"/>
                </a:solidFill>
              </a:rPr>
            </a:br>
            <a:endParaRPr/>
          </a:p>
        </p:txBody>
      </p:sp>
      <p:pic>
        <p:nvPicPr>
          <p:cNvPr id="724" name="Google Shape;7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9"/>
          <p:cNvCxnSpPr>
            <a:stCxn id="724" idx="3"/>
          </p:cNvCxnSpPr>
          <p:nvPr/>
        </p:nvCxnSpPr>
        <p:spPr>
          <a:xfrm>
            <a:off x="11025924" y="6526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9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7" name="Google Shape;727;p9"/>
          <p:cNvSpPr txBox="1"/>
          <p:nvPr/>
        </p:nvSpPr>
        <p:spPr>
          <a:xfrm>
            <a:off x="2727088" y="986498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Yarra Masad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B.IT.BBIS &amp; Business Analysis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Project Manager 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728" name="Google Shape;72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9775" y="3743532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9" name="Google Shape;729;p9"/>
          <p:cNvPicPr preferRelativeResize="0"/>
          <p:nvPr/>
        </p:nvPicPr>
        <p:blipFill rotWithShape="1">
          <a:blip r:embed="rId5">
            <a:alphaModFix/>
          </a:blip>
          <a:srcRect b="6345" l="4312" r="4321" t="20879"/>
          <a:stretch/>
        </p:blipFill>
        <p:spPr>
          <a:xfrm>
            <a:off x="6579775" y="2830755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0" name="Google Shape;73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9777" y="1917977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1" name="Google Shape;731;p9"/>
          <p:cNvPicPr preferRelativeResize="0"/>
          <p:nvPr/>
        </p:nvPicPr>
        <p:blipFill rotWithShape="1">
          <a:blip r:embed="rId7">
            <a:alphaModFix/>
          </a:blip>
          <a:srcRect b="0" l="8373" r="6871" t="0"/>
          <a:stretch/>
        </p:blipFill>
        <p:spPr>
          <a:xfrm>
            <a:off x="6579782" y="1005200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2" name="Google Shape;732;p9"/>
          <p:cNvPicPr preferRelativeResize="0"/>
          <p:nvPr/>
        </p:nvPicPr>
        <p:blipFill rotWithShape="1">
          <a:blip r:embed="rId8">
            <a:alphaModFix/>
          </a:blip>
          <a:srcRect b="26018" l="0" r="0" t="0"/>
          <a:stretch/>
        </p:blipFill>
        <p:spPr>
          <a:xfrm>
            <a:off x="1867213" y="3743532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3" name="Google Shape;733;p9"/>
          <p:cNvPicPr preferRelativeResize="0"/>
          <p:nvPr/>
        </p:nvPicPr>
        <p:blipFill rotWithShape="1">
          <a:blip r:embed="rId9">
            <a:alphaModFix/>
          </a:blip>
          <a:srcRect b="10317" l="0" r="10624" t="2247"/>
          <a:stretch/>
        </p:blipFill>
        <p:spPr>
          <a:xfrm>
            <a:off x="1867213" y="1005200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4" name="Google Shape;73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67213" y="1917977"/>
            <a:ext cx="702000" cy="72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5" name="Google Shape;735;p9"/>
          <p:cNvSpPr txBox="1"/>
          <p:nvPr/>
        </p:nvSpPr>
        <p:spPr>
          <a:xfrm>
            <a:off x="2727088" y="1893373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Joel O’Donnell-Goodman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B.IT.BBIS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Backend Engineer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9"/>
          <p:cNvSpPr txBox="1"/>
          <p:nvPr/>
        </p:nvSpPr>
        <p:spPr>
          <a:xfrm>
            <a:off x="2727075" y="5563223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Adi Sharma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B.IT.CybSec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Business Analyst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9"/>
          <p:cNvSpPr txBox="1"/>
          <p:nvPr/>
        </p:nvSpPr>
        <p:spPr>
          <a:xfrm>
            <a:off x="2727088" y="4666148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Dalia Alsuwayt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B.IT.Software Technology 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Backend Developer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38" name="Google Shape;738;p9"/>
          <p:cNvSpPr txBox="1"/>
          <p:nvPr/>
        </p:nvSpPr>
        <p:spPr>
          <a:xfrm>
            <a:off x="2727088" y="2831223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Eric Rottger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B.IT.Data Science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Data Modeler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"/>
          <p:cNvSpPr txBox="1"/>
          <p:nvPr/>
        </p:nvSpPr>
        <p:spPr>
          <a:xfrm>
            <a:off x="2727088" y="3769073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Ashwanth Sai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B.IT.Software Technology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Data Modeler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"/>
          <p:cNvSpPr txBox="1"/>
          <p:nvPr/>
        </p:nvSpPr>
        <p:spPr>
          <a:xfrm>
            <a:off x="7433388" y="1893373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Finn Tolmie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B.IT.Web Dev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Data Engineer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"/>
          <p:cNvSpPr txBox="1"/>
          <p:nvPr/>
        </p:nvSpPr>
        <p:spPr>
          <a:xfrm>
            <a:off x="7433388" y="999348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Ashlee Soutar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B.IT.Software Technology 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Frontend Engineer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"/>
          <p:cNvSpPr txBox="1"/>
          <p:nvPr/>
        </p:nvSpPr>
        <p:spPr>
          <a:xfrm>
            <a:off x="7433388" y="5563248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Hsin Lee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B.IT.CybSec</a:t>
            </a:r>
            <a:endParaRPr b="0" i="0" sz="1200" u="none" cap="none" strike="noStrike">
              <a:solidFill>
                <a:srgbClr val="FF0000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Design Analyst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9"/>
          <p:cNvSpPr txBox="1"/>
          <p:nvPr/>
        </p:nvSpPr>
        <p:spPr>
          <a:xfrm>
            <a:off x="7433388" y="4666148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Jeeniya Singh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B.IT.BBIS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Design Analyst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9"/>
          <p:cNvSpPr txBox="1"/>
          <p:nvPr/>
        </p:nvSpPr>
        <p:spPr>
          <a:xfrm>
            <a:off x="7433388" y="3769048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Chris Austin</a:t>
            </a: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B.AdvIT &amp; Business Analysis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Business Analyst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9"/>
          <p:cNvSpPr txBox="1"/>
          <p:nvPr/>
        </p:nvSpPr>
        <p:spPr>
          <a:xfrm>
            <a:off x="7433388" y="2787400"/>
            <a:ext cx="289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Thomas Yiu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B.IT.Data Science B.Actuarial Studies 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Data Analyst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9"/>
          <p:cNvPicPr preferRelativeResize="0"/>
          <p:nvPr/>
        </p:nvPicPr>
        <p:blipFill rotWithShape="1">
          <a:blip r:embed="rId11">
            <a:alphaModFix/>
          </a:blip>
          <a:srcRect b="14455" l="10038" r="16517" t="22271"/>
          <a:stretch/>
        </p:blipFill>
        <p:spPr>
          <a:xfrm>
            <a:off x="1867213" y="2830754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7" name="Google Shape;747;p9"/>
          <p:cNvPicPr preferRelativeResize="0"/>
          <p:nvPr/>
        </p:nvPicPr>
        <p:blipFill rotWithShape="1">
          <a:blip r:embed="rId12">
            <a:alphaModFix/>
          </a:blip>
          <a:srcRect b="0" l="0" r="10369" t="10369"/>
          <a:stretch/>
        </p:blipFill>
        <p:spPr>
          <a:xfrm>
            <a:off x="1867213" y="5569075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8" name="Google Shape;748;p9"/>
          <p:cNvPicPr preferRelativeResize="0"/>
          <p:nvPr/>
        </p:nvPicPr>
        <p:blipFill rotWithShape="1">
          <a:blip r:embed="rId13">
            <a:alphaModFix/>
          </a:blip>
          <a:srcRect b="0" l="7544" r="15937" t="0"/>
          <a:stretch/>
        </p:blipFill>
        <p:spPr>
          <a:xfrm rot="5400000">
            <a:off x="6579775" y="5556475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9" name="Google Shape;749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67213" y="4656300"/>
            <a:ext cx="702000" cy="72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0" name="Google Shape;750;p9"/>
          <p:cNvPicPr preferRelativeResize="0"/>
          <p:nvPr/>
        </p:nvPicPr>
        <p:blipFill rotWithShape="1">
          <a:blip r:embed="rId15">
            <a:alphaModFix/>
          </a:blip>
          <a:srcRect b="35792" l="0" r="0" t="7022"/>
          <a:stretch/>
        </p:blipFill>
        <p:spPr>
          <a:xfrm>
            <a:off x="6579788" y="4656300"/>
            <a:ext cx="702000" cy="72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"/>
          <p:cNvSpPr txBox="1"/>
          <p:nvPr>
            <p:ph type="title"/>
          </p:nvPr>
        </p:nvSpPr>
        <p:spPr>
          <a:xfrm>
            <a:off x="609600" y="227144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Light"/>
              <a:buNone/>
            </a:pPr>
            <a:r>
              <a:rPr lang="en-AU" sz="4000"/>
              <a:t>01 </a:t>
            </a:r>
            <a:r>
              <a:rPr lang="en-AU" sz="40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Welcome</a:t>
            </a:r>
            <a:endParaRPr sz="1599"/>
          </a:p>
        </p:txBody>
      </p:sp>
      <p:sp>
        <p:nvSpPr>
          <p:cNvPr id="337" name="Google Shape;337;p3"/>
          <p:cNvSpPr txBox="1"/>
          <p:nvPr/>
        </p:nvSpPr>
        <p:spPr>
          <a:xfrm>
            <a:off x="3259975" y="1016573"/>
            <a:ext cx="26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A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John Citizen	</a:t>
            </a:r>
            <a:endParaRPr b="1"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B.IT.BBIS &amp; Business Analysis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Role: Project Manager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8" name="Google Shape;338;p3"/>
          <p:cNvSpPr txBox="1"/>
          <p:nvPr/>
        </p:nvSpPr>
        <p:spPr>
          <a:xfrm>
            <a:off x="609600" y="2890350"/>
            <a:ext cx="1390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AU" sz="29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The Team</a:t>
            </a:r>
            <a:r>
              <a:rPr b="0" i="0" lang="en-AU" sz="2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b="0" i="0" sz="2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39" name="Google Shape;339;p3"/>
          <p:cNvCxnSpPr/>
          <p:nvPr/>
        </p:nvCxnSpPr>
        <p:spPr>
          <a:xfrm>
            <a:off x="1876750" y="1459300"/>
            <a:ext cx="20700" cy="45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340" name="Google Shape;34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3"/>
          <p:cNvCxnSpPr>
            <a:stCxn id="340" idx="3"/>
          </p:cNvCxnSpPr>
          <p:nvPr/>
        </p:nvCxnSpPr>
        <p:spPr>
          <a:xfrm>
            <a:off x="11025924" y="6526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layer statistics - Potatosaurus Rex | CS:GO Stats" id="343" name="Google Shape;34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7400" y="1028273"/>
            <a:ext cx="727200" cy="72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614e3ca6c3_0_1"/>
          <p:cNvSpPr txBox="1"/>
          <p:nvPr>
            <p:ph type="title"/>
          </p:nvPr>
        </p:nvSpPr>
        <p:spPr>
          <a:xfrm>
            <a:off x="609601" y="294200"/>
            <a:ext cx="10972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Light"/>
              <a:buNone/>
            </a:pPr>
            <a:r>
              <a:rPr lang="en-AU" sz="4000"/>
              <a:t>02 Problem Statement </a:t>
            </a:r>
            <a:br>
              <a:rPr lang="en-AU" sz="4000"/>
            </a:br>
            <a:endParaRPr sz="4000"/>
          </a:p>
        </p:txBody>
      </p:sp>
      <p:pic>
        <p:nvPicPr>
          <p:cNvPr id="349" name="Google Shape;349;g1614e3ca6c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g1614e3ca6c3_0_1"/>
          <p:cNvCxnSpPr>
            <a:stCxn id="349" idx="3"/>
          </p:cNvCxnSpPr>
          <p:nvPr/>
        </p:nvCxnSpPr>
        <p:spPr>
          <a:xfrm>
            <a:off x="11025924" y="6526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g1614e3ca6c3_0_1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52" name="Google Shape;352;g1614e3ca6c3_0_1"/>
          <p:cNvGraphicFramePr/>
          <p:nvPr/>
        </p:nvGraphicFramePr>
        <p:xfrm>
          <a:off x="609650" y="1121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{267C3BCB-9F9E-44F2-BFCE-5D07E8F1EF04}</a:tableStyleId>
              </a:tblPr>
              <a:tblGrid>
                <a:gridCol w="3458875"/>
                <a:gridCol w="4055025"/>
                <a:gridCol w="3458875"/>
              </a:tblGrid>
              <a:tr h="114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99"/>
                        <a:buFont typeface="Arial"/>
                        <a:buNone/>
                      </a:pPr>
                      <a:r>
                        <a:t/>
                      </a:r>
                      <a:endParaRPr sz="1599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99"/>
                        <a:buFont typeface="Arial"/>
                        <a:buNone/>
                      </a:pPr>
                      <a:r>
                        <a:t/>
                      </a:r>
                      <a:endParaRPr sz="1599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99"/>
                        <a:buFont typeface="Arial"/>
                        <a:buNone/>
                      </a:pPr>
                      <a:r>
                        <a:t/>
                      </a:r>
                      <a:endParaRPr sz="1599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3" name="Google Shape;353;g1614e3ca6c3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050" y="1118938"/>
            <a:ext cx="97380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614e3ca6c3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9625" y="1115413"/>
            <a:ext cx="1092750" cy="10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614e3ca6c3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26175" y="1118938"/>
            <a:ext cx="972000" cy="972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Google Shape;356;g1614e3ca6c3_0_1"/>
          <p:cNvGraphicFramePr/>
          <p:nvPr/>
        </p:nvGraphicFramePr>
        <p:xfrm>
          <a:off x="609575" y="2269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{267C3BCB-9F9E-44F2-BFCE-5D07E8F1EF04}</a:tableStyleId>
              </a:tblPr>
              <a:tblGrid>
                <a:gridCol w="3458875"/>
                <a:gridCol w="4055025"/>
                <a:gridCol w="3458875"/>
              </a:tblGrid>
              <a:tr h="1926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99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EY Data &amp; Analytics has been provided with multiple data sources that contain information related to gun violence in the United States.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99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Analyse this data and build an end-to-end solution that allows the ingestion of data sources into a consolidated data model, which will be fed into a centralised analytics dashboard.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99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The dashboard is to provide insight into gun violence across the United States in relation to risk, safety, geography, etc and must address a set of business requirements.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7" name="Google Shape;357;g1614e3ca6c3_0_1"/>
          <p:cNvGraphicFramePr/>
          <p:nvPr/>
        </p:nvGraphicFramePr>
        <p:xfrm>
          <a:off x="609575" y="420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{267C3BCB-9F9E-44F2-BFCE-5D07E8F1EF04}</a:tableStyleId>
              </a:tblPr>
              <a:tblGrid>
                <a:gridCol w="3458875"/>
                <a:gridCol w="4055025"/>
                <a:gridCol w="3458875"/>
              </a:tblGrid>
              <a:tr h="209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" name="Google Shape;358;g1614e3ca6c3_0_1"/>
          <p:cNvSpPr txBox="1"/>
          <p:nvPr/>
        </p:nvSpPr>
        <p:spPr>
          <a:xfrm>
            <a:off x="1640600" y="4584738"/>
            <a:ext cx="11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Data Sources 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59" name="Google Shape;359;g1614e3ca6c3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0563" y="5261726"/>
            <a:ext cx="875675" cy="3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614e3ca6c3_0_1"/>
          <p:cNvPicPr preferRelativeResize="0"/>
          <p:nvPr/>
        </p:nvPicPr>
        <p:blipFill rotWithShape="1">
          <a:blip r:embed="rId8">
            <a:alphaModFix/>
          </a:blip>
          <a:srcRect b="0" l="21457" r="0" t="25909"/>
          <a:stretch/>
        </p:blipFill>
        <p:spPr>
          <a:xfrm>
            <a:off x="1245337" y="5171812"/>
            <a:ext cx="551374" cy="5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614e3ca6c3_0_1"/>
          <p:cNvPicPr preferRelativeResize="0"/>
          <p:nvPr/>
        </p:nvPicPr>
        <p:blipFill rotWithShape="1">
          <a:blip r:embed="rId9">
            <a:alphaModFix/>
          </a:blip>
          <a:srcRect b="13420" l="0" r="66372" t="13632"/>
          <a:stretch/>
        </p:blipFill>
        <p:spPr>
          <a:xfrm>
            <a:off x="4419350" y="5047399"/>
            <a:ext cx="702000" cy="7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614e3ca6c3_0_1"/>
          <p:cNvPicPr preferRelativeResize="0"/>
          <p:nvPr/>
        </p:nvPicPr>
        <p:blipFill rotWithShape="1">
          <a:blip r:embed="rId10">
            <a:alphaModFix/>
          </a:blip>
          <a:srcRect b="0" l="29143" r="27902" t="7518"/>
          <a:stretch/>
        </p:blipFill>
        <p:spPr>
          <a:xfrm>
            <a:off x="5772288" y="5048888"/>
            <a:ext cx="875674" cy="76593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614e3ca6c3_0_1"/>
          <p:cNvSpPr txBox="1"/>
          <p:nvPr/>
        </p:nvSpPr>
        <p:spPr>
          <a:xfrm>
            <a:off x="5529413" y="5873075"/>
            <a:ext cx="136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AU" sz="800" u="none" cap="none" strike="noStrike">
                <a:solidFill>
                  <a:srgbClr val="B7B7B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Azure</a:t>
            </a:r>
            <a:r>
              <a:rPr b="0" i="0" lang="en-AU" sz="800" u="none" cap="none" strike="noStrike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AU" sz="800" u="none" cap="none" strike="noStrike">
                <a:solidFill>
                  <a:srgbClr val="B7B7B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Blob Storage</a:t>
            </a:r>
            <a:endParaRPr b="0" i="0" sz="800" u="none" cap="none" strike="noStrike">
              <a:solidFill>
                <a:srgbClr val="B7B7B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64" name="Google Shape;364;g1614e3ca6c3_0_1"/>
          <p:cNvSpPr txBox="1"/>
          <p:nvPr/>
        </p:nvSpPr>
        <p:spPr>
          <a:xfrm>
            <a:off x="5276700" y="4584738"/>
            <a:ext cx="16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Pipeline &amp; Storage</a:t>
            </a:r>
            <a:endParaRPr b="0" i="0" sz="12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5" name="Google Shape;365;g1614e3ca6c3_0_1"/>
          <p:cNvSpPr txBox="1"/>
          <p:nvPr/>
        </p:nvSpPr>
        <p:spPr>
          <a:xfrm>
            <a:off x="4188225" y="5873075"/>
            <a:ext cx="136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AU" sz="800" u="none" cap="none" strike="noStrike">
                <a:solidFill>
                  <a:srgbClr val="B7B7B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Azure Functions</a:t>
            </a:r>
            <a:endParaRPr b="0" i="0" sz="800" u="none" cap="none" strike="noStrike">
              <a:solidFill>
                <a:srgbClr val="B7B7B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366" name="Google Shape;366;g1614e3ca6c3_0_1"/>
          <p:cNvPicPr preferRelativeResize="0"/>
          <p:nvPr/>
        </p:nvPicPr>
        <p:blipFill rotWithShape="1">
          <a:blip r:embed="rId11">
            <a:alphaModFix/>
          </a:blip>
          <a:srcRect b="20641" l="25004" r="19724" t="0"/>
          <a:stretch/>
        </p:blipFill>
        <p:spPr>
          <a:xfrm>
            <a:off x="9535975" y="5017763"/>
            <a:ext cx="875699" cy="70734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614e3ca6c3_0_1"/>
          <p:cNvSpPr txBox="1"/>
          <p:nvPr/>
        </p:nvSpPr>
        <p:spPr>
          <a:xfrm>
            <a:off x="9308450" y="4585738"/>
            <a:ext cx="151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AU" sz="11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Dashboard Platform </a:t>
            </a:r>
            <a:endParaRPr b="0" i="0" sz="11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8" name="Google Shape;368;g1614e3ca6c3_0_1"/>
          <p:cNvSpPr txBox="1"/>
          <p:nvPr/>
        </p:nvSpPr>
        <p:spPr>
          <a:xfrm>
            <a:off x="9656100" y="5874538"/>
            <a:ext cx="75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AU" sz="800" u="none" cap="none" strike="noStrike">
                <a:solidFill>
                  <a:srgbClr val="B7B7B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PowerBI</a:t>
            </a:r>
            <a:endParaRPr b="0" i="0" sz="800" u="none" cap="none" strike="noStrike">
              <a:solidFill>
                <a:srgbClr val="B7B7B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369" name="Google Shape;369;g1614e3ca6c3_0_1"/>
          <p:cNvPicPr preferRelativeResize="0"/>
          <p:nvPr/>
        </p:nvPicPr>
        <p:blipFill rotWithShape="1">
          <a:blip r:embed="rId12">
            <a:alphaModFix/>
          </a:blip>
          <a:srcRect b="12423" l="19626" r="21943" t="12737"/>
          <a:stretch/>
        </p:blipFill>
        <p:spPr>
          <a:xfrm>
            <a:off x="7298902" y="5067213"/>
            <a:ext cx="551375" cy="60843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614e3ca6c3_0_1"/>
          <p:cNvSpPr txBox="1"/>
          <p:nvPr/>
        </p:nvSpPr>
        <p:spPr>
          <a:xfrm>
            <a:off x="7136745" y="5873063"/>
            <a:ext cx="87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AU" sz="800" u="none" cap="none" strike="noStrike">
                <a:solidFill>
                  <a:srgbClr val="B7B7B7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Azure MySQL</a:t>
            </a:r>
            <a:endParaRPr b="0" i="0" sz="800" u="none" cap="none" strike="noStrike">
              <a:solidFill>
                <a:srgbClr val="B7B7B7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grpSp>
        <p:nvGrpSpPr>
          <p:cNvPr id="371" name="Google Shape;371;g1614e3ca6c3_0_1"/>
          <p:cNvGrpSpPr/>
          <p:nvPr/>
        </p:nvGrpSpPr>
        <p:grpSpPr>
          <a:xfrm>
            <a:off x="9580201" y="85700"/>
            <a:ext cx="2477624" cy="727200"/>
            <a:chOff x="9580201" y="85700"/>
            <a:chExt cx="2477624" cy="727200"/>
          </a:xfrm>
        </p:grpSpPr>
        <p:sp>
          <p:nvSpPr>
            <p:cNvPr id="372" name="Google Shape;372;g1614e3ca6c3_0_1"/>
            <p:cNvSpPr txBox="1"/>
            <p:nvPr/>
          </p:nvSpPr>
          <p:spPr>
            <a:xfrm>
              <a:off x="10419225" y="226100"/>
              <a:ext cx="1638600" cy="44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AU" sz="1700" u="none" cap="none" strike="noStrike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John Citizen</a:t>
              </a:r>
              <a:endParaRPr/>
            </a:p>
          </p:txBody>
        </p:sp>
        <p:pic>
          <p:nvPicPr>
            <p:cNvPr descr="Player statistics - Potatosaurus Rex | CS:GO Stats" id="373" name="Google Shape;373;g1614e3ca6c3_0_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80201" y="85700"/>
              <a:ext cx="727200" cy="727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fa5148be4_0_180"/>
          <p:cNvSpPr/>
          <p:nvPr/>
        </p:nvSpPr>
        <p:spPr>
          <a:xfrm>
            <a:off x="1791954" y="3779613"/>
            <a:ext cx="2737283" cy="2403370"/>
          </a:xfrm>
          <a:custGeom>
            <a:rect b="b" l="l" r="r" t="t"/>
            <a:pathLst>
              <a:path extrusionOk="0" h="3867" w="3900">
                <a:moveTo>
                  <a:pt x="348" y="254"/>
                </a:moveTo>
                <a:lnTo>
                  <a:pt x="348" y="254"/>
                </a:lnTo>
                <a:cubicBezTo>
                  <a:pt x="3502" y="16"/>
                  <a:pt x="3502" y="16"/>
                  <a:pt x="3502" y="16"/>
                </a:cubicBezTo>
                <a:cubicBezTo>
                  <a:pt x="3716" y="0"/>
                  <a:pt x="3899" y="167"/>
                  <a:pt x="3899" y="387"/>
                </a:cubicBezTo>
                <a:cubicBezTo>
                  <a:pt x="3899" y="3478"/>
                  <a:pt x="3899" y="3478"/>
                  <a:pt x="3899" y="3478"/>
                </a:cubicBezTo>
                <a:cubicBezTo>
                  <a:pt x="3899" y="3700"/>
                  <a:pt x="3716" y="3866"/>
                  <a:pt x="3502" y="3850"/>
                </a:cubicBezTo>
                <a:cubicBezTo>
                  <a:pt x="348" y="3613"/>
                  <a:pt x="348" y="3613"/>
                  <a:pt x="348" y="3613"/>
                </a:cubicBezTo>
                <a:cubicBezTo>
                  <a:pt x="150" y="3597"/>
                  <a:pt x="0" y="3438"/>
                  <a:pt x="0" y="3240"/>
                </a:cubicBezTo>
                <a:cubicBezTo>
                  <a:pt x="0" y="625"/>
                  <a:pt x="0" y="625"/>
                  <a:pt x="0" y="625"/>
                </a:cubicBezTo>
                <a:cubicBezTo>
                  <a:pt x="0" y="427"/>
                  <a:pt x="150" y="269"/>
                  <a:pt x="348" y="254"/>
                </a:cubicBezTo>
              </a:path>
            </a:pathLst>
          </a:custGeom>
          <a:noFill/>
          <a:ln cap="flat" cmpd="sng" w="19050">
            <a:solidFill>
              <a:srgbClr val="FFE6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0" name="Google Shape;380;g15fa5148be4_0_180"/>
          <p:cNvSpPr/>
          <p:nvPr/>
        </p:nvSpPr>
        <p:spPr>
          <a:xfrm>
            <a:off x="1868534" y="3576810"/>
            <a:ext cx="2737283" cy="2403370"/>
          </a:xfrm>
          <a:custGeom>
            <a:rect b="b" l="l" r="r" t="t"/>
            <a:pathLst>
              <a:path extrusionOk="0" h="3867" w="3900">
                <a:moveTo>
                  <a:pt x="348" y="254"/>
                </a:moveTo>
                <a:lnTo>
                  <a:pt x="348" y="254"/>
                </a:lnTo>
                <a:cubicBezTo>
                  <a:pt x="3502" y="16"/>
                  <a:pt x="3502" y="16"/>
                  <a:pt x="3502" y="16"/>
                </a:cubicBezTo>
                <a:cubicBezTo>
                  <a:pt x="3716" y="0"/>
                  <a:pt x="3899" y="167"/>
                  <a:pt x="3899" y="387"/>
                </a:cubicBezTo>
                <a:cubicBezTo>
                  <a:pt x="3899" y="3478"/>
                  <a:pt x="3899" y="3478"/>
                  <a:pt x="3899" y="3478"/>
                </a:cubicBezTo>
                <a:cubicBezTo>
                  <a:pt x="3899" y="3700"/>
                  <a:pt x="3716" y="3866"/>
                  <a:pt x="3502" y="3850"/>
                </a:cubicBezTo>
                <a:cubicBezTo>
                  <a:pt x="348" y="3613"/>
                  <a:pt x="348" y="3613"/>
                  <a:pt x="348" y="3613"/>
                </a:cubicBezTo>
                <a:cubicBezTo>
                  <a:pt x="150" y="3597"/>
                  <a:pt x="0" y="3438"/>
                  <a:pt x="0" y="3240"/>
                </a:cubicBezTo>
                <a:cubicBezTo>
                  <a:pt x="0" y="625"/>
                  <a:pt x="0" y="625"/>
                  <a:pt x="0" y="625"/>
                </a:cubicBezTo>
                <a:cubicBezTo>
                  <a:pt x="0" y="427"/>
                  <a:pt x="150" y="269"/>
                  <a:pt x="348" y="254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1" name="Google Shape;381;g15fa5148be4_0_180"/>
          <p:cNvSpPr/>
          <p:nvPr/>
        </p:nvSpPr>
        <p:spPr>
          <a:xfrm>
            <a:off x="7300581" y="1439070"/>
            <a:ext cx="2737283" cy="2403370"/>
          </a:xfrm>
          <a:custGeom>
            <a:rect b="b" l="l" r="r" t="t"/>
            <a:pathLst>
              <a:path extrusionOk="0" h="3867" w="3898">
                <a:moveTo>
                  <a:pt x="3557" y="3612"/>
                </a:moveTo>
                <a:lnTo>
                  <a:pt x="3557" y="3612"/>
                </a:lnTo>
                <a:cubicBezTo>
                  <a:pt x="404" y="3850"/>
                  <a:pt x="404" y="3850"/>
                  <a:pt x="404" y="3850"/>
                </a:cubicBezTo>
                <a:cubicBezTo>
                  <a:pt x="182" y="3866"/>
                  <a:pt x="0" y="3699"/>
                  <a:pt x="0" y="3477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166"/>
                  <a:pt x="182" y="0"/>
                  <a:pt x="404" y="16"/>
                </a:cubicBezTo>
                <a:cubicBezTo>
                  <a:pt x="3557" y="253"/>
                  <a:pt x="3557" y="253"/>
                  <a:pt x="3557" y="253"/>
                </a:cubicBezTo>
                <a:cubicBezTo>
                  <a:pt x="3747" y="269"/>
                  <a:pt x="3897" y="428"/>
                  <a:pt x="3897" y="618"/>
                </a:cubicBezTo>
                <a:cubicBezTo>
                  <a:pt x="3897" y="3240"/>
                  <a:pt x="3897" y="3240"/>
                  <a:pt x="3897" y="3240"/>
                </a:cubicBezTo>
                <a:cubicBezTo>
                  <a:pt x="3897" y="3438"/>
                  <a:pt x="3747" y="3596"/>
                  <a:pt x="3557" y="3612"/>
                </a:cubicBezTo>
              </a:path>
            </a:pathLst>
          </a:custGeom>
          <a:noFill/>
          <a:ln cap="flat" cmpd="sng" w="19050">
            <a:solidFill>
              <a:srgbClr val="FFE6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2" name="Google Shape;382;g15fa5148be4_0_180"/>
          <p:cNvSpPr/>
          <p:nvPr/>
        </p:nvSpPr>
        <p:spPr>
          <a:xfrm>
            <a:off x="7224001" y="1236267"/>
            <a:ext cx="2737283" cy="2403370"/>
          </a:xfrm>
          <a:custGeom>
            <a:rect b="b" l="l" r="r" t="t"/>
            <a:pathLst>
              <a:path extrusionOk="0" h="3867" w="3898">
                <a:moveTo>
                  <a:pt x="3557" y="3612"/>
                </a:moveTo>
                <a:lnTo>
                  <a:pt x="3557" y="3612"/>
                </a:lnTo>
                <a:cubicBezTo>
                  <a:pt x="404" y="3850"/>
                  <a:pt x="404" y="3850"/>
                  <a:pt x="404" y="3850"/>
                </a:cubicBezTo>
                <a:cubicBezTo>
                  <a:pt x="182" y="3866"/>
                  <a:pt x="0" y="3699"/>
                  <a:pt x="0" y="3477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166"/>
                  <a:pt x="182" y="0"/>
                  <a:pt x="404" y="16"/>
                </a:cubicBezTo>
                <a:cubicBezTo>
                  <a:pt x="3557" y="253"/>
                  <a:pt x="3557" y="253"/>
                  <a:pt x="3557" y="253"/>
                </a:cubicBezTo>
                <a:cubicBezTo>
                  <a:pt x="3747" y="269"/>
                  <a:pt x="3897" y="428"/>
                  <a:pt x="3897" y="618"/>
                </a:cubicBezTo>
                <a:cubicBezTo>
                  <a:pt x="3897" y="3240"/>
                  <a:pt x="3897" y="3240"/>
                  <a:pt x="3897" y="3240"/>
                </a:cubicBezTo>
                <a:cubicBezTo>
                  <a:pt x="3897" y="3438"/>
                  <a:pt x="3747" y="3596"/>
                  <a:pt x="3557" y="3612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3" name="Google Shape;383;g15fa5148be4_0_180"/>
          <p:cNvSpPr/>
          <p:nvPr/>
        </p:nvSpPr>
        <p:spPr>
          <a:xfrm>
            <a:off x="7224001" y="1249954"/>
            <a:ext cx="2737283" cy="2403370"/>
          </a:xfrm>
          <a:custGeom>
            <a:rect b="b" l="l" r="r" t="t"/>
            <a:pathLst>
              <a:path extrusionOk="0" h="3867" w="3898">
                <a:moveTo>
                  <a:pt x="3557" y="3612"/>
                </a:moveTo>
                <a:lnTo>
                  <a:pt x="3557" y="3612"/>
                </a:lnTo>
                <a:cubicBezTo>
                  <a:pt x="404" y="3850"/>
                  <a:pt x="404" y="3850"/>
                  <a:pt x="404" y="3850"/>
                </a:cubicBezTo>
                <a:cubicBezTo>
                  <a:pt x="182" y="3866"/>
                  <a:pt x="0" y="3699"/>
                  <a:pt x="0" y="3477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166"/>
                  <a:pt x="182" y="0"/>
                  <a:pt x="404" y="16"/>
                </a:cubicBezTo>
                <a:cubicBezTo>
                  <a:pt x="3557" y="253"/>
                  <a:pt x="3557" y="253"/>
                  <a:pt x="3557" y="253"/>
                </a:cubicBezTo>
                <a:cubicBezTo>
                  <a:pt x="3747" y="269"/>
                  <a:pt x="3897" y="428"/>
                  <a:pt x="3897" y="618"/>
                </a:cubicBezTo>
                <a:cubicBezTo>
                  <a:pt x="3897" y="3240"/>
                  <a:pt x="3897" y="3240"/>
                  <a:pt x="3897" y="3240"/>
                </a:cubicBezTo>
                <a:cubicBezTo>
                  <a:pt x="3897" y="3438"/>
                  <a:pt x="3747" y="3596"/>
                  <a:pt x="3557" y="3612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4" name="Google Shape;384;g15fa5148be4_0_180"/>
          <p:cNvSpPr/>
          <p:nvPr/>
        </p:nvSpPr>
        <p:spPr>
          <a:xfrm>
            <a:off x="1868534" y="3576810"/>
            <a:ext cx="2737283" cy="2403370"/>
          </a:xfrm>
          <a:custGeom>
            <a:rect b="b" l="l" r="r" t="t"/>
            <a:pathLst>
              <a:path extrusionOk="0" h="3867" w="3900">
                <a:moveTo>
                  <a:pt x="348" y="254"/>
                </a:moveTo>
                <a:lnTo>
                  <a:pt x="348" y="254"/>
                </a:lnTo>
                <a:cubicBezTo>
                  <a:pt x="3502" y="16"/>
                  <a:pt x="3502" y="16"/>
                  <a:pt x="3502" y="16"/>
                </a:cubicBezTo>
                <a:cubicBezTo>
                  <a:pt x="3716" y="0"/>
                  <a:pt x="3899" y="167"/>
                  <a:pt x="3899" y="387"/>
                </a:cubicBezTo>
                <a:cubicBezTo>
                  <a:pt x="3899" y="3478"/>
                  <a:pt x="3899" y="3478"/>
                  <a:pt x="3899" y="3478"/>
                </a:cubicBezTo>
                <a:cubicBezTo>
                  <a:pt x="3899" y="3700"/>
                  <a:pt x="3716" y="3866"/>
                  <a:pt x="3502" y="3850"/>
                </a:cubicBezTo>
                <a:cubicBezTo>
                  <a:pt x="348" y="3613"/>
                  <a:pt x="348" y="3613"/>
                  <a:pt x="348" y="3613"/>
                </a:cubicBezTo>
                <a:cubicBezTo>
                  <a:pt x="150" y="3597"/>
                  <a:pt x="0" y="3438"/>
                  <a:pt x="0" y="3240"/>
                </a:cubicBezTo>
                <a:cubicBezTo>
                  <a:pt x="0" y="625"/>
                  <a:pt x="0" y="625"/>
                  <a:pt x="0" y="625"/>
                </a:cubicBezTo>
                <a:cubicBezTo>
                  <a:pt x="0" y="427"/>
                  <a:pt x="150" y="269"/>
                  <a:pt x="348" y="254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5" name="Google Shape;385;g15fa5148be4_0_180"/>
          <p:cNvSpPr/>
          <p:nvPr/>
        </p:nvSpPr>
        <p:spPr>
          <a:xfrm>
            <a:off x="1826011" y="1439070"/>
            <a:ext cx="2737283" cy="2403370"/>
          </a:xfrm>
          <a:custGeom>
            <a:rect b="b" l="l" r="r" t="t"/>
            <a:pathLst>
              <a:path extrusionOk="0" h="3867" w="3900">
                <a:moveTo>
                  <a:pt x="3558" y="3612"/>
                </a:moveTo>
                <a:lnTo>
                  <a:pt x="3558" y="3612"/>
                </a:lnTo>
                <a:cubicBezTo>
                  <a:pt x="404" y="3850"/>
                  <a:pt x="404" y="3850"/>
                  <a:pt x="404" y="3850"/>
                </a:cubicBezTo>
                <a:cubicBezTo>
                  <a:pt x="182" y="3866"/>
                  <a:pt x="0" y="3699"/>
                  <a:pt x="0" y="3477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166"/>
                  <a:pt x="182" y="0"/>
                  <a:pt x="404" y="16"/>
                </a:cubicBezTo>
                <a:cubicBezTo>
                  <a:pt x="3558" y="253"/>
                  <a:pt x="3558" y="253"/>
                  <a:pt x="3558" y="253"/>
                </a:cubicBezTo>
                <a:cubicBezTo>
                  <a:pt x="3748" y="269"/>
                  <a:pt x="3899" y="428"/>
                  <a:pt x="3899" y="618"/>
                </a:cubicBezTo>
                <a:cubicBezTo>
                  <a:pt x="3899" y="3240"/>
                  <a:pt x="3899" y="3240"/>
                  <a:pt x="3899" y="3240"/>
                </a:cubicBezTo>
                <a:cubicBezTo>
                  <a:pt x="3899" y="3438"/>
                  <a:pt x="3748" y="3596"/>
                  <a:pt x="3558" y="3612"/>
                </a:cubicBezTo>
              </a:path>
            </a:pathLst>
          </a:custGeom>
          <a:noFill/>
          <a:ln cap="flat" cmpd="sng" w="19050">
            <a:solidFill>
              <a:srgbClr val="FFE6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6" name="Google Shape;386;g15fa5148be4_0_180"/>
          <p:cNvSpPr/>
          <p:nvPr/>
        </p:nvSpPr>
        <p:spPr>
          <a:xfrm>
            <a:off x="1749431" y="1236267"/>
            <a:ext cx="2737283" cy="2403370"/>
          </a:xfrm>
          <a:custGeom>
            <a:rect b="b" l="l" r="r" t="t"/>
            <a:pathLst>
              <a:path extrusionOk="0" h="3867" w="3900">
                <a:moveTo>
                  <a:pt x="3558" y="3612"/>
                </a:moveTo>
                <a:lnTo>
                  <a:pt x="3558" y="3612"/>
                </a:lnTo>
                <a:cubicBezTo>
                  <a:pt x="404" y="3850"/>
                  <a:pt x="404" y="3850"/>
                  <a:pt x="404" y="3850"/>
                </a:cubicBezTo>
                <a:cubicBezTo>
                  <a:pt x="182" y="3866"/>
                  <a:pt x="0" y="3699"/>
                  <a:pt x="0" y="3477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166"/>
                  <a:pt x="182" y="0"/>
                  <a:pt x="404" y="16"/>
                </a:cubicBezTo>
                <a:cubicBezTo>
                  <a:pt x="3558" y="253"/>
                  <a:pt x="3558" y="253"/>
                  <a:pt x="3558" y="253"/>
                </a:cubicBezTo>
                <a:cubicBezTo>
                  <a:pt x="3748" y="269"/>
                  <a:pt x="3899" y="428"/>
                  <a:pt x="3899" y="618"/>
                </a:cubicBezTo>
                <a:cubicBezTo>
                  <a:pt x="3899" y="3240"/>
                  <a:pt x="3899" y="3240"/>
                  <a:pt x="3899" y="3240"/>
                </a:cubicBezTo>
                <a:cubicBezTo>
                  <a:pt x="3899" y="3438"/>
                  <a:pt x="3748" y="3596"/>
                  <a:pt x="3558" y="3612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7" name="Google Shape;387;g15fa5148be4_0_180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rPr lang="en-AU" sz="4000"/>
              <a:t>03 Business Requirements</a:t>
            </a:r>
            <a:endParaRPr sz="4000"/>
          </a:p>
        </p:txBody>
      </p:sp>
      <p:sp>
        <p:nvSpPr>
          <p:cNvPr id="388" name="Google Shape;388;g15fa5148be4_0_180"/>
          <p:cNvSpPr txBox="1"/>
          <p:nvPr/>
        </p:nvSpPr>
        <p:spPr>
          <a:xfrm>
            <a:off x="4830922" y="4937395"/>
            <a:ext cx="2133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00"/>
              </a:buClr>
              <a:buSzPts val="769"/>
              <a:buFont typeface="Inter Light"/>
              <a:buNone/>
            </a:pPr>
            <a:r>
              <a:rPr b="0" i="0" lang="en-AU" sz="1099" u="none" cap="none" strike="noStrike">
                <a:solidFill>
                  <a:srgbClr val="FFE600"/>
                </a:solidFill>
                <a:latin typeface="Inter"/>
                <a:ea typeface="Inter"/>
                <a:cs typeface="Inter"/>
                <a:sym typeface="Inter"/>
              </a:rPr>
              <a:t>Interactive Report: </a:t>
            </a:r>
            <a:r>
              <a:rPr b="0" i="0" lang="en-AU" sz="10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 interactive report in the form of a data visualisation dashboard that provides meaningful insight</a:t>
            </a:r>
            <a:endParaRPr b="0" i="0" sz="1099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999"/>
              </a:spcBef>
              <a:spcAft>
                <a:spcPts val="0"/>
              </a:spcAft>
              <a:buClr>
                <a:srgbClr val="FFE600"/>
              </a:buClr>
              <a:buSzPts val="769"/>
              <a:buFont typeface="Inter Light"/>
              <a:buNone/>
            </a:pPr>
            <a:br>
              <a:rPr b="0" i="0" lang="en-AU" sz="1099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b="0" i="0" sz="1099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9" name="Google Shape;389;g15fa5148be4_0_180"/>
          <p:cNvSpPr txBox="1"/>
          <p:nvPr/>
        </p:nvSpPr>
        <p:spPr>
          <a:xfrm>
            <a:off x="4788494" y="2699645"/>
            <a:ext cx="228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00"/>
              </a:buClr>
              <a:buSzPts val="769"/>
              <a:buFont typeface="Inter Light"/>
              <a:buNone/>
            </a:pPr>
            <a:r>
              <a:rPr b="0" i="0" lang="en-AU" sz="1099" u="none" cap="none" strike="noStrike">
                <a:solidFill>
                  <a:srgbClr val="FFE600"/>
                </a:solidFill>
                <a:latin typeface="Inter"/>
                <a:ea typeface="Inter"/>
                <a:cs typeface="Inter"/>
                <a:sym typeface="Inter"/>
              </a:rPr>
              <a:t>Anonymised Data: </a:t>
            </a:r>
            <a:r>
              <a:rPr b="0" i="0" lang="en-AU" sz="10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should be stripped of PII. For example, name, address, mobile phone etc.</a:t>
            </a:r>
            <a:endParaRPr b="0" i="0" sz="1099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0" name="Google Shape;390;g15fa5148be4_0_180"/>
          <p:cNvSpPr/>
          <p:nvPr/>
        </p:nvSpPr>
        <p:spPr>
          <a:xfrm>
            <a:off x="4563296" y="1439070"/>
            <a:ext cx="2737283" cy="2403370"/>
          </a:xfrm>
          <a:custGeom>
            <a:rect b="b" l="l" r="r" t="t"/>
            <a:pathLst>
              <a:path extrusionOk="0" h="3867" w="3900">
                <a:moveTo>
                  <a:pt x="348" y="254"/>
                </a:moveTo>
                <a:lnTo>
                  <a:pt x="348" y="254"/>
                </a:lnTo>
                <a:cubicBezTo>
                  <a:pt x="3502" y="16"/>
                  <a:pt x="3502" y="16"/>
                  <a:pt x="3502" y="16"/>
                </a:cubicBezTo>
                <a:cubicBezTo>
                  <a:pt x="3716" y="0"/>
                  <a:pt x="3899" y="167"/>
                  <a:pt x="3899" y="387"/>
                </a:cubicBezTo>
                <a:cubicBezTo>
                  <a:pt x="3899" y="3478"/>
                  <a:pt x="3899" y="3478"/>
                  <a:pt x="3899" y="3478"/>
                </a:cubicBezTo>
                <a:cubicBezTo>
                  <a:pt x="3899" y="3700"/>
                  <a:pt x="3716" y="3866"/>
                  <a:pt x="3502" y="3850"/>
                </a:cubicBezTo>
                <a:cubicBezTo>
                  <a:pt x="348" y="3613"/>
                  <a:pt x="348" y="3613"/>
                  <a:pt x="348" y="3613"/>
                </a:cubicBezTo>
                <a:cubicBezTo>
                  <a:pt x="150" y="3597"/>
                  <a:pt x="0" y="3438"/>
                  <a:pt x="0" y="3240"/>
                </a:cubicBezTo>
                <a:cubicBezTo>
                  <a:pt x="0" y="625"/>
                  <a:pt x="0" y="625"/>
                  <a:pt x="0" y="625"/>
                </a:cubicBezTo>
                <a:cubicBezTo>
                  <a:pt x="0" y="427"/>
                  <a:pt x="150" y="269"/>
                  <a:pt x="348" y="254"/>
                </a:cubicBezTo>
              </a:path>
            </a:pathLst>
          </a:custGeom>
          <a:noFill/>
          <a:ln cap="flat" cmpd="sng" w="19050">
            <a:solidFill>
              <a:srgbClr val="FFE6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1" name="Google Shape;391;g15fa5148be4_0_180"/>
          <p:cNvSpPr/>
          <p:nvPr/>
        </p:nvSpPr>
        <p:spPr>
          <a:xfrm>
            <a:off x="4639876" y="1236267"/>
            <a:ext cx="2737283" cy="2403370"/>
          </a:xfrm>
          <a:custGeom>
            <a:rect b="b" l="l" r="r" t="t"/>
            <a:pathLst>
              <a:path extrusionOk="0" h="3867" w="3900">
                <a:moveTo>
                  <a:pt x="348" y="254"/>
                </a:moveTo>
                <a:lnTo>
                  <a:pt x="348" y="254"/>
                </a:lnTo>
                <a:cubicBezTo>
                  <a:pt x="3502" y="16"/>
                  <a:pt x="3502" y="16"/>
                  <a:pt x="3502" y="16"/>
                </a:cubicBezTo>
                <a:cubicBezTo>
                  <a:pt x="3716" y="0"/>
                  <a:pt x="3899" y="167"/>
                  <a:pt x="3899" y="387"/>
                </a:cubicBezTo>
                <a:cubicBezTo>
                  <a:pt x="3899" y="3478"/>
                  <a:pt x="3899" y="3478"/>
                  <a:pt x="3899" y="3478"/>
                </a:cubicBezTo>
                <a:cubicBezTo>
                  <a:pt x="3899" y="3700"/>
                  <a:pt x="3716" y="3866"/>
                  <a:pt x="3502" y="3850"/>
                </a:cubicBezTo>
                <a:cubicBezTo>
                  <a:pt x="348" y="3613"/>
                  <a:pt x="348" y="3613"/>
                  <a:pt x="348" y="3613"/>
                </a:cubicBezTo>
                <a:cubicBezTo>
                  <a:pt x="150" y="3597"/>
                  <a:pt x="0" y="3438"/>
                  <a:pt x="0" y="3240"/>
                </a:cubicBezTo>
                <a:cubicBezTo>
                  <a:pt x="0" y="625"/>
                  <a:pt x="0" y="625"/>
                  <a:pt x="0" y="625"/>
                </a:cubicBezTo>
                <a:cubicBezTo>
                  <a:pt x="0" y="427"/>
                  <a:pt x="150" y="269"/>
                  <a:pt x="348" y="254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2" name="Google Shape;392;g15fa5148be4_0_180"/>
          <p:cNvSpPr/>
          <p:nvPr/>
        </p:nvSpPr>
        <p:spPr>
          <a:xfrm>
            <a:off x="4563296" y="1439070"/>
            <a:ext cx="2737283" cy="2403370"/>
          </a:xfrm>
          <a:custGeom>
            <a:rect b="b" l="l" r="r" t="t"/>
            <a:pathLst>
              <a:path extrusionOk="0" h="3867" w="3900">
                <a:moveTo>
                  <a:pt x="348" y="254"/>
                </a:moveTo>
                <a:lnTo>
                  <a:pt x="348" y="254"/>
                </a:lnTo>
                <a:cubicBezTo>
                  <a:pt x="3502" y="16"/>
                  <a:pt x="3502" y="16"/>
                  <a:pt x="3502" y="16"/>
                </a:cubicBezTo>
                <a:cubicBezTo>
                  <a:pt x="3716" y="0"/>
                  <a:pt x="3899" y="167"/>
                  <a:pt x="3899" y="387"/>
                </a:cubicBezTo>
                <a:cubicBezTo>
                  <a:pt x="3899" y="3478"/>
                  <a:pt x="3899" y="3478"/>
                  <a:pt x="3899" y="3478"/>
                </a:cubicBezTo>
                <a:cubicBezTo>
                  <a:pt x="3899" y="3700"/>
                  <a:pt x="3716" y="3866"/>
                  <a:pt x="3502" y="3850"/>
                </a:cubicBezTo>
                <a:cubicBezTo>
                  <a:pt x="348" y="3613"/>
                  <a:pt x="348" y="3613"/>
                  <a:pt x="348" y="3613"/>
                </a:cubicBezTo>
                <a:cubicBezTo>
                  <a:pt x="150" y="3597"/>
                  <a:pt x="0" y="3438"/>
                  <a:pt x="0" y="3240"/>
                </a:cubicBezTo>
                <a:cubicBezTo>
                  <a:pt x="0" y="625"/>
                  <a:pt x="0" y="625"/>
                  <a:pt x="0" y="625"/>
                </a:cubicBezTo>
                <a:cubicBezTo>
                  <a:pt x="0" y="427"/>
                  <a:pt x="150" y="269"/>
                  <a:pt x="348" y="254"/>
                </a:cubicBezTo>
              </a:path>
            </a:pathLst>
          </a:custGeom>
          <a:noFill/>
          <a:ln cap="flat" cmpd="sng" w="19050">
            <a:solidFill>
              <a:srgbClr val="FFE6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3" name="Google Shape;393;g15fa5148be4_0_180"/>
          <p:cNvSpPr/>
          <p:nvPr/>
        </p:nvSpPr>
        <p:spPr>
          <a:xfrm>
            <a:off x="4639876" y="1236267"/>
            <a:ext cx="2737283" cy="2403370"/>
          </a:xfrm>
          <a:custGeom>
            <a:rect b="b" l="l" r="r" t="t"/>
            <a:pathLst>
              <a:path extrusionOk="0" h="3867" w="3900">
                <a:moveTo>
                  <a:pt x="348" y="254"/>
                </a:moveTo>
                <a:lnTo>
                  <a:pt x="348" y="254"/>
                </a:lnTo>
                <a:cubicBezTo>
                  <a:pt x="3502" y="16"/>
                  <a:pt x="3502" y="16"/>
                  <a:pt x="3502" y="16"/>
                </a:cubicBezTo>
                <a:cubicBezTo>
                  <a:pt x="3716" y="0"/>
                  <a:pt x="3899" y="167"/>
                  <a:pt x="3899" y="387"/>
                </a:cubicBezTo>
                <a:cubicBezTo>
                  <a:pt x="3899" y="3478"/>
                  <a:pt x="3899" y="3478"/>
                  <a:pt x="3899" y="3478"/>
                </a:cubicBezTo>
                <a:cubicBezTo>
                  <a:pt x="3899" y="3700"/>
                  <a:pt x="3716" y="3866"/>
                  <a:pt x="3502" y="3850"/>
                </a:cubicBezTo>
                <a:cubicBezTo>
                  <a:pt x="348" y="3613"/>
                  <a:pt x="348" y="3613"/>
                  <a:pt x="348" y="3613"/>
                </a:cubicBezTo>
                <a:cubicBezTo>
                  <a:pt x="150" y="3597"/>
                  <a:pt x="0" y="3438"/>
                  <a:pt x="0" y="3240"/>
                </a:cubicBezTo>
                <a:cubicBezTo>
                  <a:pt x="0" y="625"/>
                  <a:pt x="0" y="625"/>
                  <a:pt x="0" y="625"/>
                </a:cubicBezTo>
                <a:cubicBezTo>
                  <a:pt x="0" y="427"/>
                  <a:pt x="150" y="269"/>
                  <a:pt x="348" y="254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4" name="Google Shape;394;g15fa5148be4_0_180"/>
          <p:cNvSpPr txBox="1"/>
          <p:nvPr/>
        </p:nvSpPr>
        <p:spPr>
          <a:xfrm>
            <a:off x="2021325" y="2699645"/>
            <a:ext cx="2278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00"/>
              </a:buClr>
              <a:buSzPts val="769"/>
              <a:buFont typeface="Inter Light"/>
              <a:buNone/>
            </a:pPr>
            <a:r>
              <a:rPr b="0" i="0" lang="en-AU" sz="1099" u="none" cap="none" strike="noStrike">
                <a:solidFill>
                  <a:srgbClr val="FFE600"/>
                </a:solidFill>
                <a:latin typeface="Inter"/>
                <a:ea typeface="Inter"/>
                <a:cs typeface="Inter"/>
                <a:sym typeface="Inter"/>
              </a:rPr>
              <a:t>Use Azure Services</a:t>
            </a:r>
            <a:r>
              <a:rPr b="0" i="0" lang="en-AU" sz="1099" u="none" cap="none" strike="noStrike">
                <a:solidFill>
                  <a:srgbClr val="FFE600"/>
                </a:solidFill>
                <a:latin typeface="Inter Light"/>
                <a:ea typeface="Inter Light"/>
                <a:cs typeface="Inter Light"/>
                <a:sym typeface="Inter Light"/>
              </a:rPr>
              <a:t>: </a:t>
            </a:r>
            <a:r>
              <a:rPr b="0" i="0" lang="en-AU" sz="1099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EY is a Microsoft partner and would like to use Azure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5fa5148be4_0_180"/>
          <p:cNvSpPr txBox="1"/>
          <p:nvPr/>
        </p:nvSpPr>
        <p:spPr>
          <a:xfrm>
            <a:off x="7530292" y="2699638"/>
            <a:ext cx="228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00"/>
              </a:buClr>
              <a:buSzPts val="769"/>
              <a:buFont typeface="Inter Light"/>
              <a:buNone/>
            </a:pPr>
            <a:r>
              <a:rPr b="0" i="0" lang="en-AU" sz="1099" u="none" cap="none" strike="noStrike">
                <a:solidFill>
                  <a:srgbClr val="FFE600"/>
                </a:solidFill>
                <a:latin typeface="Inter"/>
                <a:ea typeface="Inter"/>
                <a:cs typeface="Inter"/>
                <a:sym typeface="Inter"/>
              </a:rPr>
              <a:t>Real-time Dashboard: </a:t>
            </a:r>
            <a:r>
              <a:rPr b="0" i="0" lang="en-AU" sz="1099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The data displayed on the interactive report should be periodically refreshed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15fa5148be4_0_180"/>
          <p:cNvSpPr/>
          <p:nvPr/>
        </p:nvSpPr>
        <p:spPr>
          <a:xfrm>
            <a:off x="4529240" y="3779613"/>
            <a:ext cx="2737283" cy="2403370"/>
          </a:xfrm>
          <a:custGeom>
            <a:rect b="b" l="l" r="r" t="t"/>
            <a:pathLst>
              <a:path extrusionOk="0" h="3867" w="3898">
                <a:moveTo>
                  <a:pt x="3557" y="3612"/>
                </a:moveTo>
                <a:lnTo>
                  <a:pt x="3557" y="3612"/>
                </a:lnTo>
                <a:cubicBezTo>
                  <a:pt x="404" y="3850"/>
                  <a:pt x="404" y="3850"/>
                  <a:pt x="404" y="3850"/>
                </a:cubicBezTo>
                <a:cubicBezTo>
                  <a:pt x="182" y="3866"/>
                  <a:pt x="0" y="3699"/>
                  <a:pt x="0" y="3477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166"/>
                  <a:pt x="182" y="0"/>
                  <a:pt x="404" y="16"/>
                </a:cubicBezTo>
                <a:cubicBezTo>
                  <a:pt x="3557" y="253"/>
                  <a:pt x="3557" y="253"/>
                  <a:pt x="3557" y="253"/>
                </a:cubicBezTo>
                <a:cubicBezTo>
                  <a:pt x="3747" y="269"/>
                  <a:pt x="3897" y="428"/>
                  <a:pt x="3897" y="618"/>
                </a:cubicBezTo>
                <a:cubicBezTo>
                  <a:pt x="3897" y="3240"/>
                  <a:pt x="3897" y="3240"/>
                  <a:pt x="3897" y="3240"/>
                </a:cubicBezTo>
                <a:cubicBezTo>
                  <a:pt x="3897" y="3438"/>
                  <a:pt x="3747" y="3596"/>
                  <a:pt x="3557" y="3612"/>
                </a:cubicBezTo>
              </a:path>
            </a:pathLst>
          </a:custGeom>
          <a:noFill/>
          <a:ln cap="flat" cmpd="sng" w="19050">
            <a:solidFill>
              <a:srgbClr val="FFE6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7" name="Google Shape;397;g15fa5148be4_0_180"/>
          <p:cNvSpPr/>
          <p:nvPr/>
        </p:nvSpPr>
        <p:spPr>
          <a:xfrm>
            <a:off x="4452660" y="3576810"/>
            <a:ext cx="2737283" cy="2403370"/>
          </a:xfrm>
          <a:custGeom>
            <a:rect b="b" l="l" r="r" t="t"/>
            <a:pathLst>
              <a:path extrusionOk="0" h="3867" w="3898">
                <a:moveTo>
                  <a:pt x="3557" y="3612"/>
                </a:moveTo>
                <a:lnTo>
                  <a:pt x="3557" y="3612"/>
                </a:lnTo>
                <a:cubicBezTo>
                  <a:pt x="404" y="3850"/>
                  <a:pt x="404" y="3850"/>
                  <a:pt x="404" y="3850"/>
                </a:cubicBezTo>
                <a:cubicBezTo>
                  <a:pt x="182" y="3866"/>
                  <a:pt x="0" y="3699"/>
                  <a:pt x="0" y="3477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166"/>
                  <a:pt x="182" y="0"/>
                  <a:pt x="404" y="16"/>
                </a:cubicBezTo>
                <a:cubicBezTo>
                  <a:pt x="3557" y="253"/>
                  <a:pt x="3557" y="253"/>
                  <a:pt x="3557" y="253"/>
                </a:cubicBezTo>
                <a:cubicBezTo>
                  <a:pt x="3747" y="269"/>
                  <a:pt x="3897" y="428"/>
                  <a:pt x="3897" y="618"/>
                </a:cubicBezTo>
                <a:cubicBezTo>
                  <a:pt x="3897" y="3240"/>
                  <a:pt x="3897" y="3240"/>
                  <a:pt x="3897" y="3240"/>
                </a:cubicBezTo>
                <a:cubicBezTo>
                  <a:pt x="3897" y="3438"/>
                  <a:pt x="3747" y="3596"/>
                  <a:pt x="3557" y="3612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8" name="Google Shape;398;g15fa5148be4_0_180"/>
          <p:cNvSpPr/>
          <p:nvPr/>
        </p:nvSpPr>
        <p:spPr>
          <a:xfrm>
            <a:off x="4529240" y="3779613"/>
            <a:ext cx="2737283" cy="2403370"/>
          </a:xfrm>
          <a:custGeom>
            <a:rect b="b" l="l" r="r" t="t"/>
            <a:pathLst>
              <a:path extrusionOk="0" h="3867" w="3898">
                <a:moveTo>
                  <a:pt x="3557" y="3612"/>
                </a:moveTo>
                <a:lnTo>
                  <a:pt x="3557" y="3612"/>
                </a:lnTo>
                <a:cubicBezTo>
                  <a:pt x="404" y="3850"/>
                  <a:pt x="404" y="3850"/>
                  <a:pt x="404" y="3850"/>
                </a:cubicBezTo>
                <a:cubicBezTo>
                  <a:pt x="182" y="3866"/>
                  <a:pt x="0" y="3699"/>
                  <a:pt x="0" y="3477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166"/>
                  <a:pt x="182" y="0"/>
                  <a:pt x="404" y="16"/>
                </a:cubicBezTo>
                <a:cubicBezTo>
                  <a:pt x="3557" y="253"/>
                  <a:pt x="3557" y="253"/>
                  <a:pt x="3557" y="253"/>
                </a:cubicBezTo>
                <a:cubicBezTo>
                  <a:pt x="3747" y="269"/>
                  <a:pt x="3897" y="428"/>
                  <a:pt x="3897" y="618"/>
                </a:cubicBezTo>
                <a:cubicBezTo>
                  <a:pt x="3897" y="3240"/>
                  <a:pt x="3897" y="3240"/>
                  <a:pt x="3897" y="3240"/>
                </a:cubicBezTo>
                <a:cubicBezTo>
                  <a:pt x="3897" y="3438"/>
                  <a:pt x="3747" y="3596"/>
                  <a:pt x="3557" y="3612"/>
                </a:cubicBezTo>
              </a:path>
            </a:pathLst>
          </a:custGeom>
          <a:noFill/>
          <a:ln cap="flat" cmpd="sng" w="19050">
            <a:solidFill>
              <a:srgbClr val="FFE6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9" name="Google Shape;399;g15fa5148be4_0_180"/>
          <p:cNvSpPr/>
          <p:nvPr/>
        </p:nvSpPr>
        <p:spPr>
          <a:xfrm>
            <a:off x="7266525" y="3779613"/>
            <a:ext cx="2737283" cy="2403370"/>
          </a:xfrm>
          <a:custGeom>
            <a:rect b="b" l="l" r="r" t="t"/>
            <a:pathLst>
              <a:path extrusionOk="0" h="3867" w="3900">
                <a:moveTo>
                  <a:pt x="341" y="254"/>
                </a:moveTo>
                <a:lnTo>
                  <a:pt x="341" y="254"/>
                </a:lnTo>
                <a:cubicBezTo>
                  <a:pt x="3495" y="16"/>
                  <a:pt x="3495" y="16"/>
                  <a:pt x="3495" y="16"/>
                </a:cubicBezTo>
                <a:cubicBezTo>
                  <a:pt x="3717" y="0"/>
                  <a:pt x="3899" y="167"/>
                  <a:pt x="3899" y="387"/>
                </a:cubicBezTo>
                <a:cubicBezTo>
                  <a:pt x="3899" y="3478"/>
                  <a:pt x="3899" y="3478"/>
                  <a:pt x="3899" y="3478"/>
                </a:cubicBezTo>
                <a:cubicBezTo>
                  <a:pt x="3899" y="3700"/>
                  <a:pt x="3717" y="3866"/>
                  <a:pt x="3495" y="3850"/>
                </a:cubicBezTo>
                <a:cubicBezTo>
                  <a:pt x="341" y="3613"/>
                  <a:pt x="341" y="3613"/>
                  <a:pt x="341" y="3613"/>
                </a:cubicBezTo>
                <a:cubicBezTo>
                  <a:pt x="151" y="3597"/>
                  <a:pt x="0" y="3438"/>
                  <a:pt x="0" y="3240"/>
                </a:cubicBezTo>
                <a:cubicBezTo>
                  <a:pt x="0" y="625"/>
                  <a:pt x="0" y="625"/>
                  <a:pt x="0" y="625"/>
                </a:cubicBezTo>
                <a:cubicBezTo>
                  <a:pt x="0" y="427"/>
                  <a:pt x="151" y="269"/>
                  <a:pt x="341" y="254"/>
                </a:cubicBezTo>
              </a:path>
            </a:pathLst>
          </a:custGeom>
          <a:noFill/>
          <a:ln cap="flat" cmpd="sng" w="19050">
            <a:solidFill>
              <a:srgbClr val="FFE60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0" name="Google Shape;400;g15fa5148be4_0_180"/>
          <p:cNvSpPr/>
          <p:nvPr/>
        </p:nvSpPr>
        <p:spPr>
          <a:xfrm>
            <a:off x="4452660" y="3576810"/>
            <a:ext cx="2737283" cy="2403370"/>
          </a:xfrm>
          <a:custGeom>
            <a:rect b="b" l="l" r="r" t="t"/>
            <a:pathLst>
              <a:path extrusionOk="0" h="3867" w="3898">
                <a:moveTo>
                  <a:pt x="3557" y="3612"/>
                </a:moveTo>
                <a:lnTo>
                  <a:pt x="3557" y="3612"/>
                </a:lnTo>
                <a:cubicBezTo>
                  <a:pt x="404" y="3850"/>
                  <a:pt x="404" y="3850"/>
                  <a:pt x="404" y="3850"/>
                </a:cubicBezTo>
                <a:cubicBezTo>
                  <a:pt x="182" y="3866"/>
                  <a:pt x="0" y="3699"/>
                  <a:pt x="0" y="3477"/>
                </a:cubicBezTo>
                <a:cubicBezTo>
                  <a:pt x="0" y="388"/>
                  <a:pt x="0" y="388"/>
                  <a:pt x="0" y="388"/>
                </a:cubicBezTo>
                <a:cubicBezTo>
                  <a:pt x="0" y="166"/>
                  <a:pt x="182" y="0"/>
                  <a:pt x="404" y="16"/>
                </a:cubicBezTo>
                <a:cubicBezTo>
                  <a:pt x="3557" y="253"/>
                  <a:pt x="3557" y="253"/>
                  <a:pt x="3557" y="253"/>
                </a:cubicBezTo>
                <a:cubicBezTo>
                  <a:pt x="3747" y="269"/>
                  <a:pt x="3897" y="428"/>
                  <a:pt x="3897" y="618"/>
                </a:cubicBezTo>
                <a:cubicBezTo>
                  <a:pt x="3897" y="3240"/>
                  <a:pt x="3897" y="3240"/>
                  <a:pt x="3897" y="3240"/>
                </a:cubicBezTo>
                <a:cubicBezTo>
                  <a:pt x="3897" y="3438"/>
                  <a:pt x="3747" y="3596"/>
                  <a:pt x="3557" y="3612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1" name="Google Shape;401;g15fa5148be4_0_180"/>
          <p:cNvSpPr/>
          <p:nvPr/>
        </p:nvSpPr>
        <p:spPr>
          <a:xfrm>
            <a:off x="7343105" y="3576810"/>
            <a:ext cx="2737283" cy="2403370"/>
          </a:xfrm>
          <a:custGeom>
            <a:rect b="b" l="l" r="r" t="t"/>
            <a:pathLst>
              <a:path extrusionOk="0" h="3867" w="3900">
                <a:moveTo>
                  <a:pt x="341" y="254"/>
                </a:moveTo>
                <a:lnTo>
                  <a:pt x="341" y="254"/>
                </a:lnTo>
                <a:cubicBezTo>
                  <a:pt x="3495" y="16"/>
                  <a:pt x="3495" y="16"/>
                  <a:pt x="3495" y="16"/>
                </a:cubicBezTo>
                <a:cubicBezTo>
                  <a:pt x="3717" y="0"/>
                  <a:pt x="3899" y="167"/>
                  <a:pt x="3899" y="387"/>
                </a:cubicBezTo>
                <a:cubicBezTo>
                  <a:pt x="3899" y="3478"/>
                  <a:pt x="3899" y="3478"/>
                  <a:pt x="3899" y="3478"/>
                </a:cubicBezTo>
                <a:cubicBezTo>
                  <a:pt x="3899" y="3700"/>
                  <a:pt x="3717" y="3866"/>
                  <a:pt x="3495" y="3850"/>
                </a:cubicBezTo>
                <a:cubicBezTo>
                  <a:pt x="341" y="3613"/>
                  <a:pt x="341" y="3613"/>
                  <a:pt x="341" y="3613"/>
                </a:cubicBezTo>
                <a:cubicBezTo>
                  <a:pt x="151" y="3597"/>
                  <a:pt x="0" y="3438"/>
                  <a:pt x="0" y="3240"/>
                </a:cubicBezTo>
                <a:cubicBezTo>
                  <a:pt x="0" y="625"/>
                  <a:pt x="0" y="625"/>
                  <a:pt x="0" y="625"/>
                </a:cubicBezTo>
                <a:cubicBezTo>
                  <a:pt x="0" y="427"/>
                  <a:pt x="151" y="269"/>
                  <a:pt x="341" y="254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1799"/>
              <a:buFont typeface="Inter Light"/>
              <a:buNone/>
            </a:pPr>
            <a:r>
              <a:t/>
            </a:r>
            <a:endParaRPr b="0" i="0" sz="1799" u="none" cap="none" strike="noStrike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2" name="Google Shape;402;g15fa5148be4_0_180"/>
          <p:cNvSpPr txBox="1"/>
          <p:nvPr/>
        </p:nvSpPr>
        <p:spPr>
          <a:xfrm>
            <a:off x="2020999" y="4937388"/>
            <a:ext cx="2278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00"/>
              </a:buClr>
              <a:buSzPts val="769"/>
              <a:buFont typeface="Inter Light"/>
              <a:buNone/>
            </a:pPr>
            <a:r>
              <a:rPr b="0" i="0" lang="en-AU" sz="1099" u="none" cap="none" strike="noStrike">
                <a:solidFill>
                  <a:srgbClr val="FFE600"/>
                </a:solidFill>
                <a:latin typeface="Inter"/>
                <a:ea typeface="Inter"/>
                <a:cs typeface="Inter"/>
                <a:sym typeface="Inter"/>
              </a:rPr>
              <a:t>Data Visualisation</a:t>
            </a:r>
            <a:r>
              <a:rPr b="0" i="0" lang="en-AU" sz="1099" u="none" cap="none" strike="noStrike">
                <a:solidFill>
                  <a:srgbClr val="FFE600"/>
                </a:solidFill>
                <a:latin typeface="Inter Light"/>
                <a:ea typeface="Inter Light"/>
                <a:cs typeface="Inter Light"/>
                <a:sym typeface="Inter Light"/>
              </a:rPr>
              <a:t>: </a:t>
            </a:r>
            <a:r>
              <a:rPr b="0" i="0" lang="en-AU" sz="1099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Additional metrics should be included in the interactive report, i.e. types of gun used, age, location, geographic heatmap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5fa5148be4_0_180"/>
          <p:cNvSpPr txBox="1"/>
          <p:nvPr/>
        </p:nvSpPr>
        <p:spPr>
          <a:xfrm>
            <a:off x="7568079" y="4937388"/>
            <a:ext cx="2202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00"/>
              </a:buClr>
              <a:buSzPts val="769"/>
              <a:buFont typeface="Inter Light"/>
              <a:buNone/>
            </a:pPr>
            <a:r>
              <a:rPr b="0" i="0" lang="en-AU" sz="1099" u="none" cap="none" strike="noStrike">
                <a:solidFill>
                  <a:srgbClr val="FFE600"/>
                </a:solidFill>
                <a:latin typeface="Inter"/>
                <a:ea typeface="Inter"/>
                <a:cs typeface="Inter"/>
                <a:sym typeface="Inter"/>
              </a:rPr>
              <a:t>Agile Delivery:</a:t>
            </a:r>
            <a:r>
              <a:rPr b="0" i="0" lang="en-AU" sz="109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The project should follow the iterative Agile delivery method.</a:t>
            </a:r>
            <a:br>
              <a:rPr b="0" i="0" lang="en-AU" sz="1099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b="0" i="0" sz="1099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Group success outline" id="404" name="Google Shape;404;g15fa5148be4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8001" y="4018668"/>
            <a:ext cx="913924" cy="913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tistics outline" id="405" name="Google Shape;405;g15fa5148be4_0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8973" y="398413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with solid fill" id="406" name="Google Shape;406;g15fa5148be4_0_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3407" y="17114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ye Scan outline" id="407" name="Google Shape;407;g15fa5148be4_0_1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4731" y="171147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ck outline" id="408" name="Google Shape;408;g15fa5148be4_0_1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77959" y="171146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 with pin outline" id="409" name="Google Shape;409;g15fa5148be4_0_1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03367" y="398412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5fa5148be4_0_1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g15fa5148be4_0_180"/>
          <p:cNvCxnSpPr>
            <a:stCxn id="410" idx="3"/>
          </p:cNvCxnSpPr>
          <p:nvPr/>
        </p:nvCxnSpPr>
        <p:spPr>
          <a:xfrm>
            <a:off x="11025924" y="6526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g15fa5148be4_0_180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3" name="Google Shape;413;g15fa5148be4_0_180"/>
          <p:cNvGrpSpPr/>
          <p:nvPr/>
        </p:nvGrpSpPr>
        <p:grpSpPr>
          <a:xfrm>
            <a:off x="9580201" y="85700"/>
            <a:ext cx="2477624" cy="727200"/>
            <a:chOff x="9580201" y="85700"/>
            <a:chExt cx="2477624" cy="727200"/>
          </a:xfrm>
        </p:grpSpPr>
        <p:sp>
          <p:nvSpPr>
            <p:cNvPr id="414" name="Google Shape;414;g15fa5148be4_0_180"/>
            <p:cNvSpPr txBox="1"/>
            <p:nvPr/>
          </p:nvSpPr>
          <p:spPr>
            <a:xfrm>
              <a:off x="10419225" y="226100"/>
              <a:ext cx="1638600" cy="44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AU" sz="1700" u="none" cap="none" strike="noStrike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John Citizen</a:t>
              </a:r>
              <a:endParaRPr/>
            </a:p>
          </p:txBody>
        </p:sp>
        <p:pic>
          <p:nvPicPr>
            <p:cNvPr descr="Player statistics - Potatosaurus Rex | CS:GO Stats" id="415" name="Google Shape;415;g15fa5148be4_0_18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580201" y="85700"/>
              <a:ext cx="727200" cy="727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Inter Light"/>
              <a:buNone/>
            </a:pPr>
            <a:r>
              <a:rPr lang="en-AU" sz="4400">
                <a:solidFill>
                  <a:srgbClr val="FFFFFF"/>
                </a:solidFill>
              </a:rPr>
              <a:t>04 Approach </a:t>
            </a:r>
            <a:br>
              <a:rPr lang="en-AU" sz="1200">
                <a:solidFill>
                  <a:srgbClr val="FFFFFF"/>
                </a:solidFill>
              </a:rPr>
            </a:br>
            <a:endParaRPr/>
          </a:p>
        </p:txBody>
      </p:sp>
      <p:pic>
        <p:nvPicPr>
          <p:cNvPr id="421" name="Google Shape;4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5"/>
          <p:cNvCxnSpPr>
            <a:stCxn id="421" idx="3"/>
          </p:cNvCxnSpPr>
          <p:nvPr/>
        </p:nvCxnSpPr>
        <p:spPr>
          <a:xfrm>
            <a:off x="11025924" y="6526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5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4" name="Google Shape;424;p5"/>
          <p:cNvGrpSpPr/>
          <p:nvPr/>
        </p:nvGrpSpPr>
        <p:grpSpPr>
          <a:xfrm>
            <a:off x="1193164" y="1063776"/>
            <a:ext cx="9805670" cy="5059187"/>
            <a:chOff x="1879632" y="1784753"/>
            <a:chExt cx="8432809" cy="4250346"/>
          </a:xfrm>
        </p:grpSpPr>
        <p:grpSp>
          <p:nvGrpSpPr>
            <p:cNvPr id="425" name="Google Shape;425;p5"/>
            <p:cNvGrpSpPr/>
            <p:nvPr/>
          </p:nvGrpSpPr>
          <p:grpSpPr>
            <a:xfrm>
              <a:off x="1879632" y="1784753"/>
              <a:ext cx="8432809" cy="4250346"/>
              <a:chOff x="2455723" y="1854327"/>
              <a:chExt cx="8432809" cy="4250346"/>
            </a:xfrm>
          </p:grpSpPr>
          <p:sp>
            <p:nvSpPr>
              <p:cNvPr id="426" name="Google Shape;426;p5"/>
              <p:cNvSpPr/>
              <p:nvPr/>
            </p:nvSpPr>
            <p:spPr>
              <a:xfrm rot="10473460">
                <a:off x="6750476" y="4019509"/>
                <a:ext cx="1224118" cy="1224118"/>
              </a:xfrm>
              <a:prstGeom prst="blockArc">
                <a:avLst>
                  <a:gd fmla="val 10800000" name="adj1"/>
                  <a:gd fmla="val 5384794" name="adj2"/>
                  <a:gd fmla="val 6628" name="adj3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Inter Light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5358741" y="2926055"/>
                <a:ext cx="2627100" cy="2628000"/>
              </a:xfrm>
              <a:prstGeom prst="blockArc">
                <a:avLst>
                  <a:gd fmla="val 10813385" name="adj1"/>
                  <a:gd fmla="val 21588022" name="adj2"/>
                  <a:gd fmla="val 4738" name="adj3"/>
                </a:avLst>
              </a:prstGeom>
              <a:solidFill>
                <a:srgbClr val="FFE600"/>
              </a:solidFill>
              <a:ln cap="flat" cmpd="sng" w="9525">
                <a:solidFill>
                  <a:srgbClr val="FFE6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Inter Light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 rot="10800000">
                <a:off x="2848997" y="2926055"/>
                <a:ext cx="2627100" cy="2628000"/>
              </a:xfrm>
              <a:prstGeom prst="blockArc">
                <a:avLst>
                  <a:gd fmla="val 10785727" name="adj1"/>
                  <a:gd fmla="val 16197990" name="adj2"/>
                  <a:gd fmla="val 4765" name="adj3"/>
                </a:avLst>
              </a:prstGeom>
              <a:solidFill>
                <a:srgbClr val="FFE600"/>
              </a:solidFill>
              <a:ln cap="flat" cmpd="sng" w="25400">
                <a:solidFill>
                  <a:srgbClr val="FFE6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Inter Light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7857537" y="2884665"/>
                <a:ext cx="2627100" cy="2628000"/>
              </a:xfrm>
              <a:prstGeom prst="blockArc">
                <a:avLst>
                  <a:gd fmla="val 10800000" name="adj1"/>
                  <a:gd fmla="val 10737458" name="adj2"/>
                  <a:gd fmla="val 5023" name="adj3"/>
                </a:avLst>
              </a:prstGeom>
              <a:solidFill>
                <a:srgbClr val="FFE600"/>
              </a:solidFill>
              <a:ln cap="flat" cmpd="sng" w="9525">
                <a:solidFill>
                  <a:srgbClr val="FFE6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Inter Light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 rot="-551582">
                <a:off x="7273418" y="3970534"/>
                <a:ext cx="178391" cy="158663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Inter Light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9081882" y="5333999"/>
                <a:ext cx="1689000" cy="231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FFE600"/>
              </a:solidFill>
              <a:ln cap="flat" cmpd="sng" w="9525">
                <a:solidFill>
                  <a:srgbClr val="FFE6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Inter Light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432" name="Google Shape;432;p5"/>
              <p:cNvSpPr txBox="1"/>
              <p:nvPr/>
            </p:nvSpPr>
            <p:spPr>
              <a:xfrm>
                <a:off x="9926432" y="5562816"/>
                <a:ext cx="962100" cy="1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36575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7ACAA"/>
                  </a:buClr>
                  <a:buSzPts val="840"/>
                  <a:buFont typeface="Inter Light"/>
                  <a:buNone/>
                </a:pPr>
                <a:r>
                  <a:rPr b="0" i="0" lang="en-AU" sz="120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Repeat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"/>
              <p:cNvSpPr txBox="1"/>
              <p:nvPr/>
            </p:nvSpPr>
            <p:spPr>
              <a:xfrm>
                <a:off x="8343687" y="3612735"/>
                <a:ext cx="1648500" cy="86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36575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7ACAA"/>
                  </a:buClr>
                  <a:buSzPts val="840"/>
                  <a:buFont typeface="Inter Light"/>
                  <a:buNone/>
                </a:pPr>
                <a:r>
                  <a:rPr b="0" i="0" lang="en-AU" sz="120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Agile Sprints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7ACAA"/>
                  </a:buClr>
                  <a:buSzPts val="735"/>
                  <a:buFont typeface="Inter Light"/>
                  <a:buNone/>
                </a:pPr>
                <a:r>
                  <a:rPr b="0" i="0" lang="en-AU" sz="105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What are we actually developing?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7ACAA"/>
                  </a:buClr>
                  <a:buSzPts val="735"/>
                  <a:buFont typeface="Inter Light"/>
                  <a:buNone/>
                </a:pPr>
                <a:r>
                  <a:rPr b="0" i="0" lang="en-AU" sz="105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Breakdown of user stories and activities to achieve outlines deliverables and milestones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"/>
              <p:cNvSpPr txBox="1"/>
              <p:nvPr/>
            </p:nvSpPr>
            <p:spPr>
              <a:xfrm>
                <a:off x="6831536" y="4387894"/>
                <a:ext cx="962100" cy="34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36575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7ACAA"/>
                  </a:buClr>
                  <a:buSzPts val="840"/>
                  <a:buFont typeface="Inter Light"/>
                  <a:buNone/>
                </a:pPr>
                <a:r>
                  <a:rPr b="0" i="0" lang="en-AU" sz="120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Test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7ACAA"/>
                  </a:buClr>
                  <a:buSzPts val="735"/>
                  <a:buFont typeface="Inter Light"/>
                  <a:buNone/>
                </a:pPr>
                <a:r>
                  <a:rPr b="0" i="0" lang="en-AU" sz="105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Does it work?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"/>
              <p:cNvSpPr txBox="1"/>
              <p:nvPr/>
            </p:nvSpPr>
            <p:spPr>
              <a:xfrm>
                <a:off x="8031797" y="5530773"/>
                <a:ext cx="1777200" cy="5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36575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7ACAA"/>
                  </a:buClr>
                  <a:buSzPts val="840"/>
                  <a:buFont typeface="Inter Light"/>
                  <a:buNone/>
                </a:pPr>
                <a:r>
                  <a:rPr b="0" i="0" lang="en-AU" sz="120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Backlog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7ACAA"/>
                  </a:buClr>
                  <a:buSzPts val="735"/>
                  <a:buFont typeface="Inter Light"/>
                  <a:buNone/>
                </a:pPr>
                <a:r>
                  <a:rPr b="0" i="0" lang="en-AU" sz="105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Sequenced activities or capabilities to be built or implemented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"/>
              <p:cNvSpPr txBox="1"/>
              <p:nvPr/>
            </p:nvSpPr>
            <p:spPr>
              <a:xfrm>
                <a:off x="6831214" y="1854327"/>
                <a:ext cx="1776000" cy="63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36575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7ACAA"/>
                  </a:buClr>
                  <a:buSzPts val="840"/>
                  <a:buFont typeface="Inter Light"/>
                  <a:buNone/>
                </a:pPr>
                <a:r>
                  <a:rPr b="0" i="0" lang="en-AU" sz="120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Proof of Concept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7ACAA"/>
                  </a:buClr>
                  <a:buSzPts val="735"/>
                  <a:buFont typeface="Inter Light"/>
                  <a:buNone/>
                </a:pPr>
                <a:r>
                  <a:rPr b="0" i="0" lang="en-AU" sz="105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How do we create it?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7ACAA"/>
                  </a:buClr>
                  <a:buSzPts val="735"/>
                  <a:buFont typeface="Inter Light"/>
                  <a:buNone/>
                </a:pPr>
                <a:r>
                  <a:rPr b="0" i="0" lang="en-AU" sz="105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Establish blueprints, guardrails, and high level solution designs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"/>
              <p:cNvSpPr txBox="1"/>
              <p:nvPr/>
            </p:nvSpPr>
            <p:spPr>
              <a:xfrm>
                <a:off x="2455723" y="4875305"/>
                <a:ext cx="1627800" cy="7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36575">
                <a:spAutoFit/>
              </a:bodyPr>
              <a:lstStyle/>
              <a:p>
                <a:pPr indent="0" lvl="0" marL="0" marR="0" rtl="0" algn="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7ACAA"/>
                  </a:buClr>
                  <a:buSzPts val="840"/>
                  <a:buFont typeface="Inter Light"/>
                  <a:buNone/>
                </a:pPr>
                <a:r>
                  <a:rPr b="0" i="0" lang="en-AU" sz="120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Define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r">
                  <a:lnSpc>
                    <a:spcPct val="8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7ACAA"/>
                  </a:buClr>
                  <a:buSzPts val="735"/>
                  <a:buFont typeface="Inter Light"/>
                  <a:buNone/>
                </a:pPr>
                <a:r>
                  <a:rPr b="0" i="0" lang="en-AU" sz="105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What are we trying to do?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r">
                  <a:lnSpc>
                    <a:spcPct val="8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7ACAA"/>
                  </a:buClr>
                  <a:buSzPts val="735"/>
                  <a:buFont typeface="Inter Light"/>
                  <a:buNone/>
                </a:pPr>
                <a:r>
                  <a:rPr b="0" i="0" lang="en-AU" sz="105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Define the problem statement, scope, issues and challenges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"/>
              <p:cNvSpPr txBox="1"/>
              <p:nvPr/>
            </p:nvSpPr>
            <p:spPr>
              <a:xfrm>
                <a:off x="2848987" y="3439653"/>
                <a:ext cx="1719600" cy="5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36575">
                <a:spAutoFit/>
              </a:bodyPr>
              <a:lstStyle/>
              <a:p>
                <a:pPr indent="0" lvl="0" marL="0" marR="0" rtl="0" algn="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7ACAA"/>
                  </a:buClr>
                  <a:buSzPts val="840"/>
                  <a:buFont typeface="Inter Light"/>
                  <a:buNone/>
                </a:pPr>
                <a:r>
                  <a:rPr b="0" i="0" lang="en-AU" sz="120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Design &amp; Requirements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r">
                  <a:lnSpc>
                    <a:spcPct val="8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27ACAA"/>
                  </a:buClr>
                  <a:buSzPts val="735"/>
                  <a:buFont typeface="Inter Light"/>
                  <a:buNone/>
                </a:pPr>
                <a:r>
                  <a:rPr b="0" i="0" lang="en-AU" sz="1050" u="none" cap="none" strike="noStrike">
                    <a:solidFill>
                      <a:srgbClr val="FFFF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Outline the high level design and requirements of the solution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5041976" y="4873956"/>
                <a:ext cx="252000" cy="252000"/>
              </a:xfrm>
              <a:prstGeom prst="ellipse">
                <a:avLst/>
              </a:prstGeom>
              <a:solidFill>
                <a:srgbClr val="D9D9D9"/>
              </a:solidFill>
              <a:ln cap="flat" cmpd="sng" w="762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Inter Light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5490146" y="3439653"/>
                <a:ext cx="252000" cy="252000"/>
              </a:xfrm>
              <a:prstGeom prst="ellipse">
                <a:avLst/>
              </a:prstGeom>
              <a:solidFill>
                <a:srgbClr val="D9D9D9"/>
              </a:solidFill>
              <a:ln cap="flat" cmpd="sng" w="762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Inter Light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587546" y="2893672"/>
                <a:ext cx="252000" cy="252000"/>
              </a:xfrm>
              <a:prstGeom prst="ellipse">
                <a:avLst/>
              </a:prstGeom>
              <a:solidFill>
                <a:srgbClr val="D9D9D9"/>
              </a:solidFill>
              <a:ln cap="flat" cmpd="sng" w="762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Inter Light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7833155" y="4602539"/>
                <a:ext cx="252000" cy="252000"/>
              </a:xfrm>
              <a:prstGeom prst="ellipse">
                <a:avLst/>
              </a:prstGeom>
              <a:solidFill>
                <a:srgbClr val="D9D9D9"/>
              </a:solidFill>
              <a:ln cap="flat" cmpd="sng" w="762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6000" lIns="36000" spcFirstLastPara="1" rIns="36000" wrap="square" tIns="36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Inter Light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3" name="Google Shape;443;p5"/>
              <p:cNvCxnSpPr>
                <a:stCxn id="439" idx="2"/>
              </p:cNvCxnSpPr>
              <p:nvPr/>
            </p:nvCxnSpPr>
            <p:spPr>
              <a:xfrm rot="10800000">
                <a:off x="4177076" y="4999956"/>
                <a:ext cx="864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4" name="Google Shape;444;p5"/>
              <p:cNvCxnSpPr>
                <a:stCxn id="440" idx="2"/>
              </p:cNvCxnSpPr>
              <p:nvPr/>
            </p:nvCxnSpPr>
            <p:spPr>
              <a:xfrm rot="10800000">
                <a:off x="4611446" y="3558453"/>
                <a:ext cx="878700" cy="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5" name="Google Shape;445;p5"/>
              <p:cNvCxnSpPr>
                <a:stCxn id="441" idx="0"/>
              </p:cNvCxnSpPr>
              <p:nvPr/>
            </p:nvCxnSpPr>
            <p:spPr>
              <a:xfrm rot="10800000">
                <a:off x="6713546" y="2141272"/>
                <a:ext cx="0" cy="752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6" name="Google Shape;446;p5"/>
              <p:cNvCxnSpPr>
                <a:endCxn id="442" idx="4"/>
              </p:cNvCxnSpPr>
              <p:nvPr/>
            </p:nvCxnSpPr>
            <p:spPr>
              <a:xfrm rot="10800000">
                <a:off x="7959155" y="4854539"/>
                <a:ext cx="0" cy="82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47" name="Google Shape;447;p5"/>
            <p:cNvSpPr/>
            <p:nvPr/>
          </p:nvSpPr>
          <p:spPr>
            <a:xfrm>
              <a:off x="9637047" y="3782195"/>
              <a:ext cx="397500" cy="396000"/>
            </a:xfrm>
            <a:prstGeom prst="triangle">
              <a:avLst>
                <a:gd fmla="val 50000" name="adj"/>
              </a:avLst>
            </a:prstGeom>
            <a:solidFill>
              <a:srgbClr val="FFE600"/>
            </a:solidFill>
            <a:ln cap="flat" cmpd="sng" w="9525">
              <a:solidFill>
                <a:srgbClr val="FFE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Inter Light"/>
                <a:buNone/>
              </a:pPr>
              <a:r>
                <a:t/>
              </a:r>
              <a:endParaRPr b="0" i="0" sz="1200" u="none" cap="none" strike="noStrike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448" name="Google Shape;448;p5"/>
          <p:cNvGrpSpPr/>
          <p:nvPr/>
        </p:nvGrpSpPr>
        <p:grpSpPr>
          <a:xfrm>
            <a:off x="9580201" y="85700"/>
            <a:ext cx="2477624" cy="727200"/>
            <a:chOff x="9580201" y="85700"/>
            <a:chExt cx="2477624" cy="727200"/>
          </a:xfrm>
        </p:grpSpPr>
        <p:sp>
          <p:nvSpPr>
            <p:cNvPr id="449" name="Google Shape;449;p5"/>
            <p:cNvSpPr txBox="1"/>
            <p:nvPr/>
          </p:nvSpPr>
          <p:spPr>
            <a:xfrm>
              <a:off x="10419225" y="226100"/>
              <a:ext cx="1638600" cy="44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AU" sz="1700" u="none" cap="none" strike="noStrike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John Citizen</a:t>
              </a:r>
              <a:endParaRPr/>
            </a:p>
          </p:txBody>
        </p:sp>
        <p:pic>
          <p:nvPicPr>
            <p:cNvPr descr="Player statistics - Potatosaurus Rex | CS:GO Stats" id="450" name="Google Shape;45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80201" y="85700"/>
              <a:ext cx="727200" cy="727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15fa5148be4_0_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350" y="6302150"/>
            <a:ext cx="1200574" cy="44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g15fa5148be4_0_388"/>
          <p:cNvCxnSpPr>
            <a:stCxn id="456" idx="3"/>
          </p:cNvCxnSpPr>
          <p:nvPr/>
        </p:nvCxnSpPr>
        <p:spPr>
          <a:xfrm>
            <a:off x="11025924" y="6526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g15fa5148be4_0_388"/>
          <p:cNvCxnSpPr/>
          <p:nvPr/>
        </p:nvCxnSpPr>
        <p:spPr>
          <a:xfrm>
            <a:off x="11077675" y="636285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g15fa5148be4_0_388"/>
          <p:cNvSpPr txBox="1"/>
          <p:nvPr>
            <p:ph idx="1" type="body"/>
          </p:nvPr>
        </p:nvSpPr>
        <p:spPr>
          <a:xfrm>
            <a:off x="352633" y="2851525"/>
            <a:ext cx="8355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958"/>
              <a:buNone/>
            </a:pPr>
            <a:r>
              <a:t/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AU" sz="4400">
                <a:solidFill>
                  <a:schemeClr val="lt1"/>
                </a:solidFill>
              </a:rPr>
              <a:t>05 Backend Development </a:t>
            </a:r>
            <a:r>
              <a:rPr lang="en-A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A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pSp>
        <p:nvGrpSpPr>
          <p:cNvPr id="460" name="Google Shape;460;g15fa5148be4_0_388"/>
          <p:cNvGrpSpPr/>
          <p:nvPr/>
        </p:nvGrpSpPr>
        <p:grpSpPr>
          <a:xfrm>
            <a:off x="4857188" y="828161"/>
            <a:ext cx="2477624" cy="727200"/>
            <a:chOff x="9580201" y="85700"/>
            <a:chExt cx="2477624" cy="727200"/>
          </a:xfrm>
        </p:grpSpPr>
        <p:sp>
          <p:nvSpPr>
            <p:cNvPr id="461" name="Google Shape;461;g15fa5148be4_0_388"/>
            <p:cNvSpPr txBox="1"/>
            <p:nvPr/>
          </p:nvSpPr>
          <p:spPr>
            <a:xfrm>
              <a:off x="10419225" y="226100"/>
              <a:ext cx="1638600" cy="44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AU" sz="1700" u="none" cap="none" strike="noStrike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John Citizen</a:t>
              </a:r>
              <a:endParaRPr/>
            </a:p>
          </p:txBody>
        </p:sp>
        <p:pic>
          <p:nvPicPr>
            <p:cNvPr descr="Player statistics - Potatosaurus Rex | CS:GO Stats" id="462" name="Google Shape;462;g15fa5148be4_0_3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80201" y="85700"/>
              <a:ext cx="727200" cy="72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g15fa5148be4_0_388"/>
          <p:cNvGrpSpPr/>
          <p:nvPr/>
        </p:nvGrpSpPr>
        <p:grpSpPr>
          <a:xfrm>
            <a:off x="1084840" y="835430"/>
            <a:ext cx="2477624" cy="727200"/>
            <a:chOff x="9580201" y="85700"/>
            <a:chExt cx="2477624" cy="727200"/>
          </a:xfrm>
        </p:grpSpPr>
        <p:sp>
          <p:nvSpPr>
            <p:cNvPr id="464" name="Google Shape;464;g15fa5148be4_0_388"/>
            <p:cNvSpPr txBox="1"/>
            <p:nvPr/>
          </p:nvSpPr>
          <p:spPr>
            <a:xfrm>
              <a:off x="10419225" y="226100"/>
              <a:ext cx="1638600" cy="44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AU" sz="1700" u="none" cap="none" strike="noStrike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John Citizen</a:t>
              </a:r>
              <a:endParaRPr/>
            </a:p>
          </p:txBody>
        </p:sp>
        <p:pic>
          <p:nvPicPr>
            <p:cNvPr descr="Player statistics - Potatosaurus Rex | CS:GO Stats" id="465" name="Google Shape;465;g15fa5148be4_0_3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80201" y="85700"/>
              <a:ext cx="727200" cy="72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g15fa5148be4_0_388"/>
          <p:cNvGrpSpPr/>
          <p:nvPr/>
        </p:nvGrpSpPr>
        <p:grpSpPr>
          <a:xfrm>
            <a:off x="8629536" y="835430"/>
            <a:ext cx="2477624" cy="727200"/>
            <a:chOff x="9580201" y="85700"/>
            <a:chExt cx="2477624" cy="727200"/>
          </a:xfrm>
        </p:grpSpPr>
        <p:sp>
          <p:nvSpPr>
            <p:cNvPr id="467" name="Google Shape;467;g15fa5148be4_0_388"/>
            <p:cNvSpPr txBox="1"/>
            <p:nvPr/>
          </p:nvSpPr>
          <p:spPr>
            <a:xfrm>
              <a:off x="10419225" y="226100"/>
              <a:ext cx="1638600" cy="44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AU" sz="1700" u="none" cap="none" strike="noStrike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John Citizen</a:t>
              </a:r>
              <a:endParaRPr/>
            </a:p>
          </p:txBody>
        </p:sp>
        <p:pic>
          <p:nvPicPr>
            <p:cNvPr descr="Player statistics - Potatosaurus Rex | CS:GO Stats" id="468" name="Google Shape;468;g15fa5148be4_0_3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80201" y="85700"/>
              <a:ext cx="727200" cy="727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52a0f82e1_0_11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rPr lang="en-AU" sz="4400"/>
              <a:t>Options Analysis </a:t>
            </a:r>
            <a:endParaRPr sz="4400"/>
          </a:p>
        </p:txBody>
      </p:sp>
      <p:sp>
        <p:nvSpPr>
          <p:cNvPr id="475" name="Google Shape;475;g1a52a0f82e1_0_11"/>
          <p:cNvSpPr txBox="1"/>
          <p:nvPr/>
        </p:nvSpPr>
        <p:spPr>
          <a:xfrm>
            <a:off x="7716538" y="6625050"/>
            <a:ext cx="389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76" name="Google Shape;476;g1a52a0f82e1_0_11"/>
          <p:cNvCxnSpPr/>
          <p:nvPr/>
        </p:nvCxnSpPr>
        <p:spPr>
          <a:xfrm>
            <a:off x="10967063" y="643240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77" name="Google Shape;477;g1a52a0f82e1_0_11"/>
          <p:cNvGraphicFramePr/>
          <p:nvPr/>
        </p:nvGraphicFramePr>
        <p:xfrm>
          <a:off x="6600" y="10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{267C3BCB-9F9E-44F2-BFCE-5D07E8F1EF04}</a:tableStyleId>
              </a:tblPr>
              <a:tblGrid>
                <a:gridCol w="3908600"/>
                <a:gridCol w="4221100"/>
                <a:gridCol w="3780450"/>
              </a:tblGrid>
              <a:tr h="78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AU" sz="1800" u="none" cap="none" strike="noStrike">
                          <a:solidFill>
                            <a:schemeClr val="lt1"/>
                          </a:solidFill>
                        </a:rPr>
                        <a:t>Option 1</a:t>
                      </a:r>
                      <a:endParaRPr b="1"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AU" sz="1800" u="none" cap="none" strike="noStrike">
                          <a:solidFill>
                            <a:schemeClr val="lt1"/>
                          </a:solidFill>
                        </a:rPr>
                        <a:t>Option 2</a:t>
                      </a:r>
                      <a:endParaRPr b="1"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AU" sz="1800" u="none" cap="none" strike="noStrike">
                          <a:solidFill>
                            <a:schemeClr val="lt1"/>
                          </a:solidFill>
                        </a:rPr>
                        <a:t>Option 3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1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1825">
                <a:tc>
                  <a:txBody>
                    <a:bodyPr/>
                    <a:lstStyle/>
                    <a:p>
                      <a:pPr indent="0" lvl="0" marL="13716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Slow data access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Reliance on functions</a:t>
                      </a:r>
                      <a:endParaRPr sz="1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558000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DB option is 4x faster than Option 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Data Factory incurs additional costs possibly unnecessary</a:t>
                      </a:r>
                      <a:endParaRPr sz="14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558000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All services integrate well with each other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DB option is 5x faster than Option 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137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Most expensive option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558000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2325">
                <a:tc>
                  <a:txBody>
                    <a:bodyPr/>
                    <a:lstStyle/>
                    <a:p>
                      <a:pPr indent="-228600" lvl="0" marL="4572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Estimated Monthly: $16.25 USD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558000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28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u="none" cap="none" strike="noStrike">
                          <a:solidFill>
                            <a:schemeClr val="lt1"/>
                          </a:solidFill>
                        </a:rPr>
                        <a:t>Estimated Monthly: $21.54 USD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558000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558000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8" name="Google Shape;478;g1a52a0f82e1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00" y="1836983"/>
            <a:ext cx="816965" cy="86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a52a0f82e1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059" y="1836983"/>
            <a:ext cx="816965" cy="86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a52a0f82e1_0_11"/>
          <p:cNvSpPr txBox="1"/>
          <p:nvPr/>
        </p:nvSpPr>
        <p:spPr>
          <a:xfrm>
            <a:off x="591588" y="2773600"/>
            <a:ext cx="120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PostgreSQL (120 IOPS)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81" name="Google Shape;481;g1a52a0f82e1_0_11"/>
          <p:cNvSpPr txBox="1"/>
          <p:nvPr/>
        </p:nvSpPr>
        <p:spPr>
          <a:xfrm>
            <a:off x="1879363" y="2881300"/>
            <a:ext cx="17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Azure Functions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82" name="Google Shape;482;g1a52a0f82e1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8969" y="1836975"/>
            <a:ext cx="816965" cy="86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a52a0f82e1_0_11"/>
          <p:cNvSpPr txBox="1"/>
          <p:nvPr/>
        </p:nvSpPr>
        <p:spPr>
          <a:xfrm>
            <a:off x="3938650" y="2764325"/>
            <a:ext cx="120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MySQL (500 IOPS)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84" name="Google Shape;484;g1a52a0f82e1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3932" y="1836975"/>
            <a:ext cx="816965" cy="86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a52a0f82e1_0_11"/>
          <p:cNvSpPr txBox="1"/>
          <p:nvPr/>
        </p:nvSpPr>
        <p:spPr>
          <a:xfrm>
            <a:off x="5067950" y="2872025"/>
            <a:ext cx="17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Azure Functions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86" name="Google Shape;486;g1a52a0f82e1_0_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2742" y="1836975"/>
            <a:ext cx="751608" cy="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a52a0f82e1_0_11"/>
          <p:cNvSpPr txBox="1"/>
          <p:nvPr/>
        </p:nvSpPr>
        <p:spPr>
          <a:xfrm>
            <a:off x="6584400" y="2872025"/>
            <a:ext cx="15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Data Factory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88" name="Google Shape;488;g1a52a0f82e1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86193" y="1836983"/>
            <a:ext cx="816965" cy="86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a52a0f82e1_0_11"/>
          <p:cNvSpPr txBox="1"/>
          <p:nvPr/>
        </p:nvSpPr>
        <p:spPr>
          <a:xfrm>
            <a:off x="8213300" y="2773600"/>
            <a:ext cx="120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MySQL (640 IOPS)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90" name="Google Shape;490;g1a52a0f82e1_0_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63926" y="1871766"/>
            <a:ext cx="751608" cy="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a52a0f82e1_0_11"/>
          <p:cNvSpPr txBox="1"/>
          <p:nvPr/>
        </p:nvSpPr>
        <p:spPr>
          <a:xfrm>
            <a:off x="9410613" y="2881300"/>
            <a:ext cx="15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Data Factory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92" name="Google Shape;492;g1a52a0f82e1_0_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2435" y="1836983"/>
            <a:ext cx="816965" cy="86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a52a0f82e1_0_11"/>
          <p:cNvSpPr txBox="1"/>
          <p:nvPr/>
        </p:nvSpPr>
        <p:spPr>
          <a:xfrm>
            <a:off x="10665875" y="2755275"/>
            <a:ext cx="1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Synapse (Optional)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94" name="Google Shape;494;g1a52a0f82e1_0_11"/>
          <p:cNvPicPr preferRelativeResize="0"/>
          <p:nvPr/>
        </p:nvPicPr>
        <p:blipFill rotWithShape="1">
          <a:blip r:embed="rId8">
            <a:alphaModFix/>
          </a:blip>
          <a:srcRect b="19663" l="19621" r="18082" t="15819"/>
          <a:stretch/>
        </p:blipFill>
        <p:spPr>
          <a:xfrm>
            <a:off x="537825" y="3686412"/>
            <a:ext cx="411150" cy="4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a52a0f82e1_0_11"/>
          <p:cNvSpPr/>
          <p:nvPr/>
        </p:nvSpPr>
        <p:spPr>
          <a:xfrm>
            <a:off x="1310775" y="3846988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g1a52a0f82e1_0_11"/>
          <p:cNvCxnSpPr>
            <a:stCxn id="494" idx="3"/>
            <a:endCxn id="495" idx="2"/>
          </p:cNvCxnSpPr>
          <p:nvPr/>
        </p:nvCxnSpPr>
        <p:spPr>
          <a:xfrm>
            <a:off x="948975" y="3891987"/>
            <a:ext cx="361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7" name="Google Shape;497;g1a52a0f82e1_0_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8200" y="4899000"/>
            <a:ext cx="4104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a52a0f82e1_0_11"/>
          <p:cNvSpPr/>
          <p:nvPr/>
        </p:nvSpPr>
        <p:spPr>
          <a:xfrm>
            <a:off x="1310775" y="4812000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a52a0f82e1_0_11"/>
          <p:cNvSpPr/>
          <p:nvPr/>
        </p:nvSpPr>
        <p:spPr>
          <a:xfrm>
            <a:off x="1310763" y="5309788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g1a52a0f82e1_0_11"/>
          <p:cNvCxnSpPr>
            <a:stCxn id="497" idx="3"/>
            <a:endCxn id="498" idx="2"/>
          </p:cNvCxnSpPr>
          <p:nvPr/>
        </p:nvCxnSpPr>
        <p:spPr>
          <a:xfrm flipH="1" rot="10800000">
            <a:off x="948600" y="4857000"/>
            <a:ext cx="362100" cy="2472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1" name="Google Shape;501;g1a52a0f82e1_0_11"/>
          <p:cNvPicPr preferRelativeResize="0"/>
          <p:nvPr/>
        </p:nvPicPr>
        <p:blipFill rotWithShape="1">
          <a:blip r:embed="rId8">
            <a:alphaModFix/>
          </a:blip>
          <a:srcRect b="19663" l="19621" r="18082" t="15819"/>
          <a:stretch/>
        </p:blipFill>
        <p:spPr>
          <a:xfrm>
            <a:off x="4445400" y="3658925"/>
            <a:ext cx="411150" cy="4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a52a0f82e1_0_11"/>
          <p:cNvSpPr/>
          <p:nvPr/>
        </p:nvSpPr>
        <p:spPr>
          <a:xfrm>
            <a:off x="5218350" y="3819500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g1a52a0f82e1_0_11"/>
          <p:cNvCxnSpPr>
            <a:stCxn id="501" idx="3"/>
            <a:endCxn id="502" idx="2"/>
          </p:cNvCxnSpPr>
          <p:nvPr/>
        </p:nvCxnSpPr>
        <p:spPr>
          <a:xfrm>
            <a:off x="4856550" y="3864500"/>
            <a:ext cx="361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4" name="Google Shape;504;g1a52a0f82e1_0_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2250" y="4976470"/>
            <a:ext cx="4104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1a52a0f82e1_0_11"/>
          <p:cNvSpPr/>
          <p:nvPr/>
        </p:nvSpPr>
        <p:spPr>
          <a:xfrm>
            <a:off x="5197638" y="5137200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g1a52a0f82e1_0_11"/>
          <p:cNvPicPr preferRelativeResize="0"/>
          <p:nvPr/>
        </p:nvPicPr>
        <p:blipFill rotWithShape="1">
          <a:blip r:embed="rId8">
            <a:alphaModFix/>
          </a:blip>
          <a:srcRect b="19663" l="19621" r="18082" t="15819"/>
          <a:stretch/>
        </p:blipFill>
        <p:spPr>
          <a:xfrm>
            <a:off x="8674137" y="3686700"/>
            <a:ext cx="411150" cy="4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1a52a0f82e1_0_11"/>
          <p:cNvSpPr/>
          <p:nvPr/>
        </p:nvSpPr>
        <p:spPr>
          <a:xfrm>
            <a:off x="9442688" y="3847263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a52a0f82e1_0_11"/>
          <p:cNvSpPr/>
          <p:nvPr/>
        </p:nvSpPr>
        <p:spPr>
          <a:xfrm>
            <a:off x="9442688" y="4411725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g1a52a0f82e1_0_11"/>
          <p:cNvCxnSpPr>
            <a:stCxn id="506" idx="3"/>
            <a:endCxn id="508" idx="2"/>
          </p:cNvCxnSpPr>
          <p:nvPr/>
        </p:nvCxnSpPr>
        <p:spPr>
          <a:xfrm>
            <a:off x="9085287" y="3892275"/>
            <a:ext cx="357300" cy="5646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g1a52a0f82e1_0_11"/>
          <p:cNvSpPr txBox="1"/>
          <p:nvPr/>
        </p:nvSpPr>
        <p:spPr>
          <a:xfrm>
            <a:off x="1398375" y="3691875"/>
            <a:ext cx="15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Cheapest option</a:t>
            </a:r>
            <a:endParaRPr b="0" i="0" sz="14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511" name="Google Shape;511;g1a52a0f82e1_0_11"/>
          <p:cNvCxnSpPr>
            <a:stCxn id="506" idx="3"/>
            <a:endCxn id="507" idx="2"/>
          </p:cNvCxnSpPr>
          <p:nvPr/>
        </p:nvCxnSpPr>
        <p:spPr>
          <a:xfrm>
            <a:off x="9085287" y="3892275"/>
            <a:ext cx="357300" cy="6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2" name="Google Shape;512;g1a52a0f82e1_0_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74113" y="4976170"/>
            <a:ext cx="4104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1a52a0f82e1_0_11"/>
          <p:cNvSpPr/>
          <p:nvPr/>
        </p:nvSpPr>
        <p:spPr>
          <a:xfrm>
            <a:off x="9440213" y="5136375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g1a52a0f82e1_0_11"/>
          <p:cNvCxnSpPr>
            <a:stCxn id="512" idx="3"/>
            <a:endCxn id="513" idx="2"/>
          </p:cNvCxnSpPr>
          <p:nvPr/>
        </p:nvCxnSpPr>
        <p:spPr>
          <a:xfrm>
            <a:off x="9084513" y="5181370"/>
            <a:ext cx="355800" cy="600"/>
          </a:xfrm>
          <a:prstGeom prst="bentConnector3">
            <a:avLst>
              <a:gd fmla="val 49986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g1a52a0f82e1_0_11"/>
          <p:cNvCxnSpPr>
            <a:stCxn id="504" idx="3"/>
            <a:endCxn id="505" idx="2"/>
          </p:cNvCxnSpPr>
          <p:nvPr/>
        </p:nvCxnSpPr>
        <p:spPr>
          <a:xfrm>
            <a:off x="4862650" y="5181670"/>
            <a:ext cx="335100" cy="600"/>
          </a:xfrm>
          <a:prstGeom prst="bentConnector3">
            <a:avLst>
              <a:gd fmla="val 49983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g1a52a0f82e1_0_11"/>
          <p:cNvCxnSpPr>
            <a:stCxn id="497" idx="3"/>
            <a:endCxn id="499" idx="2"/>
          </p:cNvCxnSpPr>
          <p:nvPr/>
        </p:nvCxnSpPr>
        <p:spPr>
          <a:xfrm>
            <a:off x="948600" y="5104200"/>
            <a:ext cx="362100" cy="2505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g1a52a0f82e1_0_11"/>
          <p:cNvSpPr txBox="1"/>
          <p:nvPr/>
        </p:nvSpPr>
        <p:spPr>
          <a:xfrm>
            <a:off x="8346075" y="5698000"/>
            <a:ext cx="36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Estimated Monthly (Synapse): $97.44 USD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Estimated Monthly: $28.54 USD</a:t>
            </a:r>
            <a:endParaRPr b="0" i="0" sz="14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18" name="Google Shape;518;g1a52a0f82e1_0_11"/>
          <p:cNvGrpSpPr/>
          <p:nvPr/>
        </p:nvGrpSpPr>
        <p:grpSpPr>
          <a:xfrm>
            <a:off x="9580201" y="85700"/>
            <a:ext cx="2477624" cy="727200"/>
            <a:chOff x="9580201" y="85700"/>
            <a:chExt cx="2477624" cy="727200"/>
          </a:xfrm>
        </p:grpSpPr>
        <p:sp>
          <p:nvSpPr>
            <p:cNvPr id="519" name="Google Shape;519;g1a52a0f82e1_0_11"/>
            <p:cNvSpPr txBox="1"/>
            <p:nvPr/>
          </p:nvSpPr>
          <p:spPr>
            <a:xfrm>
              <a:off x="10419225" y="226100"/>
              <a:ext cx="1638600" cy="446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AU" sz="1700" u="none" cap="none" strike="noStrike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John Citizen</a:t>
              </a:r>
              <a:endParaRPr/>
            </a:p>
          </p:txBody>
        </p:sp>
        <p:pic>
          <p:nvPicPr>
            <p:cNvPr descr="Player statistics - Potatosaurus Rex | CS:GO Stats" id="520" name="Google Shape;520;g1a52a0f82e1_0_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580201" y="85700"/>
              <a:ext cx="727200" cy="727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9a74117490_0_23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r>
              <a:rPr lang="en-AU" sz="4400"/>
              <a:t>Our Solution </a:t>
            </a:r>
            <a:endParaRPr sz="4400"/>
          </a:p>
        </p:txBody>
      </p:sp>
      <p:sp>
        <p:nvSpPr>
          <p:cNvPr id="527" name="Google Shape;527;g19a74117490_0_23"/>
          <p:cNvSpPr txBox="1"/>
          <p:nvPr/>
        </p:nvSpPr>
        <p:spPr>
          <a:xfrm>
            <a:off x="7252850" y="6522350"/>
            <a:ext cx="389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528" name="Google Shape;528;g19a74117490_0_23"/>
          <p:cNvCxnSpPr/>
          <p:nvPr/>
        </p:nvCxnSpPr>
        <p:spPr>
          <a:xfrm>
            <a:off x="10611188" y="6355188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529" name="Google Shape;529;g19a74117490_0_23"/>
          <p:cNvGraphicFramePr/>
          <p:nvPr/>
        </p:nvGraphicFramePr>
        <p:xfrm>
          <a:off x="1062025" y="3682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{267C3BCB-9F9E-44F2-BFCE-5D07E8F1EF04}</a:tableStyleId>
              </a:tblPr>
              <a:tblGrid>
                <a:gridCol w="1152575"/>
                <a:gridCol w="4373875"/>
              </a:tblGrid>
              <a:tr h="1852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AU" sz="1300" u="none" cap="none" strike="noStrike">
                          <a:solidFill>
                            <a:srgbClr val="FEFEFE"/>
                          </a:solidFill>
                        </a:rPr>
                        <a:t>Option 1 </a:t>
                      </a:r>
                      <a:endParaRPr sz="1300" u="none" cap="none" strike="noStrike">
                        <a:solidFill>
                          <a:srgbClr val="FEFEF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FEFEF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FEFEFE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AU" sz="1300" u="none" cap="none" strike="noStrike">
                          <a:solidFill>
                            <a:srgbClr val="FEFEFE"/>
                          </a:solidFill>
                        </a:rPr>
                        <a:t>Option 2</a:t>
                      </a:r>
                      <a:endParaRPr sz="1300" u="none" cap="none" strike="noStrike"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AU" sz="1300" u="none" cap="none" strike="noStrike">
                          <a:solidFill>
                            <a:srgbClr val="FFFFFF"/>
                          </a:solidFill>
                        </a:rPr>
                        <a:t>Azure Functions for all pipeline activities. Ingesting/Transforming/Uploading data.</a:t>
                      </a:r>
                      <a:endParaRPr sz="13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AU" sz="1300" u="none" cap="none" strike="noStrike">
                          <a:solidFill>
                            <a:schemeClr val="lt1"/>
                          </a:solidFill>
                        </a:rPr>
                        <a:t>Azure MySQL database for user access layer (500 IOPS).</a:t>
                      </a:r>
                      <a:endParaRPr sz="1300" u="none" cap="none" strike="noStrike">
                        <a:solidFill>
                          <a:srgbClr val="FFFFFF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0" name="Google Shape;530;g19a74117490_0_23"/>
          <p:cNvSpPr/>
          <p:nvPr/>
        </p:nvSpPr>
        <p:spPr>
          <a:xfrm>
            <a:off x="-1563475" y="4098550"/>
            <a:ext cx="3728100" cy="986100"/>
          </a:xfrm>
          <a:prstGeom prst="brace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g19a74117490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391" y="1323250"/>
            <a:ext cx="1518193" cy="144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9a74117490_0_23"/>
          <p:cNvSpPr txBox="1"/>
          <p:nvPr/>
        </p:nvSpPr>
        <p:spPr>
          <a:xfrm>
            <a:off x="1517625" y="2772804"/>
            <a:ext cx="168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MySQL (500 IOPS)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33" name="Google Shape;533;g19a74117490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8723" y="1323250"/>
            <a:ext cx="1518193" cy="144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9a74117490_0_23"/>
          <p:cNvSpPr txBox="1"/>
          <p:nvPr/>
        </p:nvSpPr>
        <p:spPr>
          <a:xfrm>
            <a:off x="3076338" y="2772804"/>
            <a:ext cx="24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AU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Azure Functions</a:t>
            </a:r>
            <a:endParaRPr b="0" i="0" sz="14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35" name="Google Shape;535;g19a74117490_0_23"/>
          <p:cNvSpPr txBox="1"/>
          <p:nvPr/>
        </p:nvSpPr>
        <p:spPr>
          <a:xfrm>
            <a:off x="7954750" y="4743400"/>
            <a:ext cx="301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AU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Estimated Monthly: $</a:t>
            </a:r>
            <a:r>
              <a:rPr b="1" i="0" lang="en-A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21.29 </a:t>
            </a:r>
            <a:r>
              <a:rPr b="1" i="0" lang="en-AU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USD</a:t>
            </a:r>
            <a:endParaRPr b="1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6" name="Google Shape;536;g19a74117490_0_23"/>
          <p:cNvSpPr txBox="1"/>
          <p:nvPr/>
        </p:nvSpPr>
        <p:spPr>
          <a:xfrm>
            <a:off x="7742450" y="2979750"/>
            <a:ext cx="29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37" name="Google Shape;537;g19a74117490_0_23"/>
          <p:cNvSpPr txBox="1"/>
          <p:nvPr/>
        </p:nvSpPr>
        <p:spPr>
          <a:xfrm>
            <a:off x="7848388" y="1342513"/>
            <a:ext cx="32319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Heavy use of functions is cheaper than Data Factory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0" i="0" lang="en-AU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 storage and export to Power BI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AU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effective and efficient solution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AU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Reliance on functions complicates codebase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38" name="Google Shape;538;g19a74117490_0_23"/>
          <p:cNvPicPr preferRelativeResize="0"/>
          <p:nvPr/>
        </p:nvPicPr>
        <p:blipFill rotWithShape="1">
          <a:blip r:embed="rId5">
            <a:alphaModFix/>
          </a:blip>
          <a:srcRect b="19663" l="19621" r="18082" t="15819"/>
          <a:stretch/>
        </p:blipFill>
        <p:spPr>
          <a:xfrm>
            <a:off x="7323012" y="2144900"/>
            <a:ext cx="411150" cy="4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9a74117490_0_23"/>
          <p:cNvSpPr/>
          <p:nvPr/>
        </p:nvSpPr>
        <p:spPr>
          <a:xfrm>
            <a:off x="8183213" y="2305475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19a74117490_0_23"/>
          <p:cNvSpPr/>
          <p:nvPr/>
        </p:nvSpPr>
        <p:spPr>
          <a:xfrm>
            <a:off x="8183213" y="1587900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19a74117490_0_23"/>
          <p:cNvSpPr/>
          <p:nvPr/>
        </p:nvSpPr>
        <p:spPr>
          <a:xfrm>
            <a:off x="8183213" y="2843225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g19a74117490_0_23"/>
          <p:cNvCxnSpPr>
            <a:stCxn id="538" idx="3"/>
            <a:endCxn id="540" idx="2"/>
          </p:cNvCxnSpPr>
          <p:nvPr/>
        </p:nvCxnSpPr>
        <p:spPr>
          <a:xfrm flipH="1" rot="10800000">
            <a:off x="7734162" y="1632875"/>
            <a:ext cx="449100" cy="717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g19a74117490_0_23"/>
          <p:cNvCxnSpPr>
            <a:stCxn id="538" idx="3"/>
            <a:endCxn id="539" idx="2"/>
          </p:cNvCxnSpPr>
          <p:nvPr/>
        </p:nvCxnSpPr>
        <p:spPr>
          <a:xfrm>
            <a:off x="7734162" y="2350475"/>
            <a:ext cx="449100" cy="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4" name="Google Shape;544;g19a74117490_0_23"/>
          <p:cNvCxnSpPr>
            <a:stCxn id="538" idx="3"/>
            <a:endCxn id="541" idx="2"/>
          </p:cNvCxnSpPr>
          <p:nvPr/>
        </p:nvCxnSpPr>
        <p:spPr>
          <a:xfrm>
            <a:off x="7734162" y="2350475"/>
            <a:ext cx="449100" cy="5379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5" name="Google Shape;545;g19a74117490_0_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3375" y="3701875"/>
            <a:ext cx="4104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19a74117490_0_23"/>
          <p:cNvSpPr/>
          <p:nvPr/>
        </p:nvSpPr>
        <p:spPr>
          <a:xfrm>
            <a:off x="8183213" y="3863975"/>
            <a:ext cx="90000" cy="90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7" name="Google Shape;547;g19a74117490_0_23"/>
          <p:cNvCxnSpPr>
            <a:stCxn id="545" idx="3"/>
            <a:endCxn id="546" idx="2"/>
          </p:cNvCxnSpPr>
          <p:nvPr/>
        </p:nvCxnSpPr>
        <p:spPr>
          <a:xfrm>
            <a:off x="7733775" y="3907075"/>
            <a:ext cx="449400" cy="18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Y dark background">
  <a:themeElements>
    <a:clrScheme name="EY Color">
      <a:dk1>
        <a:srgbClr val="2E2E38"/>
      </a:dk1>
      <a:lt1>
        <a:srgbClr val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2022-08-12T03:47:54Z</dcterms:created>
  <dc:creator>Matthew Dale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0x010100C70FCFCE95FC9B4F97F9887A355DFA59</vt:lpwstr>
  </property>
</Properties>
</file>